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25" r:id="rId4"/>
    <p:sldId id="327" r:id="rId5"/>
    <p:sldId id="324" r:id="rId6"/>
    <p:sldId id="326" r:id="rId7"/>
    <p:sldId id="322" r:id="rId8"/>
    <p:sldId id="282" r:id="rId9"/>
    <p:sldId id="296" r:id="rId10"/>
    <p:sldId id="298" r:id="rId11"/>
    <p:sldId id="314" r:id="rId12"/>
    <p:sldId id="315" r:id="rId13"/>
    <p:sldId id="319" r:id="rId14"/>
    <p:sldId id="303" r:id="rId15"/>
    <p:sldId id="304" r:id="rId16"/>
    <p:sldId id="321" r:id="rId17"/>
    <p:sldId id="306" r:id="rId18"/>
    <p:sldId id="295" r:id="rId19"/>
    <p:sldId id="313" r:id="rId20"/>
  </p:sldIdLst>
  <p:sldSz cx="12192000" cy="6858000"/>
  <p:notesSz cx="6858000" cy="9144000"/>
  <p:embeddedFontLst>
    <p:embeddedFont>
      <p:font typeface="나눔고딕 Bold" panose="020D0304000000000000" pitchFamily="50" charset="-127"/>
      <p:regular r:id="rId22"/>
    </p:embeddedFont>
    <p:embeddedFont>
      <p:font typeface="Mangal" panose="02040503050203030202" pitchFamily="18" charset="0"/>
      <p:regular r:id="rId23"/>
      <p:bold r:id="rId24"/>
    </p:embeddedFont>
    <p:embeddedFont>
      <p:font typeface="Cambria Math" panose="02040503050406030204" pitchFamily="18" charset="0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A34"/>
    <a:srgbClr val="009051"/>
    <a:srgbClr val="C03A2C"/>
    <a:srgbClr val="FF2600"/>
    <a:srgbClr val="122035"/>
    <a:srgbClr val="FFFF00"/>
    <a:srgbClr val="FF0066"/>
    <a:srgbClr val="FF33CC"/>
    <a:srgbClr val="FF66FF"/>
    <a:srgbClr val="586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 autoAdjust="0"/>
    <p:restoredTop sz="94572"/>
  </p:normalViewPr>
  <p:slideViewPr>
    <p:cSldViewPr snapToGrid="0" showGuides="1">
      <p:cViewPr varScale="1">
        <p:scale>
          <a:sx n="87" d="100"/>
          <a:sy n="87" d="100"/>
        </p:scale>
        <p:origin x="974" y="77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372293307086598E-3"/>
          <c:y val="9.5033335689386295E-2"/>
          <c:w val="0.99766277066929099"/>
          <c:h val="0.75928526333136903"/>
        </c:manualLayout>
      </c:layout>
      <c:lineChart>
        <c:grouping val="standar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4722687007874002E-2"/>
                  <c:y val="-2.10937487024022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7A2-412E-838F-A7B2F9F74EB3}"/>
                </c:ext>
              </c:extLst>
            </c:dLbl>
            <c:dLbl>
              <c:idx val="1"/>
              <c:layout>
                <c:manualLayout>
                  <c:x val="-3.4722687007874002E-2"/>
                  <c:y val="-2.10937487024022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7A2-412E-838F-A7B2F9F74EB3}"/>
                </c:ext>
              </c:extLst>
            </c:dLbl>
            <c:dLbl>
              <c:idx val="2"/>
              <c:layout>
                <c:manualLayout>
                  <c:x val="-3.4722687007874002E-2"/>
                  <c:y val="-2.10937487024022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7A2-412E-838F-A7B2F9F74EB3}"/>
                </c:ext>
              </c:extLst>
            </c:dLbl>
            <c:dLbl>
              <c:idx val="3"/>
              <c:layout>
                <c:manualLayout>
                  <c:x val="-3.4722687007874002E-2"/>
                  <c:y val="1.64062489907573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A2-412E-838F-A7B2F9F74EB3}"/>
                </c:ext>
              </c:extLst>
            </c:dLbl>
            <c:dLbl>
              <c:idx val="4"/>
              <c:layout>
                <c:manualLayout>
                  <c:x val="-3.4722687007874002E-2"/>
                  <c:y val="2.10937487024022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7A2-412E-838F-A7B2F9F74EB3}"/>
                </c:ext>
              </c:extLst>
            </c:dLbl>
            <c:dLbl>
              <c:idx val="5"/>
              <c:layout>
                <c:manualLayout>
                  <c:x val="-3.4722687007874002E-2"/>
                  <c:y val="-4.45312472606270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A2-412E-838F-A7B2F9F74EB3}"/>
                </c:ext>
              </c:extLst>
            </c:dLbl>
            <c:dLbl>
              <c:idx val="6"/>
              <c:layout>
                <c:manualLayout>
                  <c:x val="-3.3160187007874098E-2"/>
                  <c:y val="-2.578124841404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7A2-412E-838F-A7B2F9F74EB3}"/>
                </c:ext>
              </c:extLst>
            </c:dLbl>
            <c:dLbl>
              <c:idx val="7"/>
              <c:layout>
                <c:manualLayout>
                  <c:x val="-3.6285187007874101E-2"/>
                  <c:y val="2.57812484140471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A2-412E-838F-A7B2F9F74EB3}"/>
                </c:ext>
              </c:extLst>
            </c:dLbl>
            <c:dLbl>
              <c:idx val="8"/>
              <c:layout>
                <c:manualLayout>
                  <c:x val="-6.2847687007874103E-2"/>
                  <c:y val="-3.046874812569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7A2-412E-838F-A7B2F9F74EB3}"/>
                </c:ext>
              </c:extLst>
            </c:dLbl>
            <c:dLbl>
              <c:idx val="9"/>
              <c:layout>
                <c:manualLayout>
                  <c:x val="-3.4722687007874002E-2"/>
                  <c:y val="-1.64062489907574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7A2-412E-838F-A7B2F9F74EB3}"/>
                </c:ext>
              </c:extLst>
            </c:dLbl>
            <c:dLbl>
              <c:idx val="10"/>
              <c:layout>
                <c:manualLayout>
                  <c:x val="-3.4722687007874002E-2"/>
                  <c:y val="2.10937487024022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7A2-412E-838F-A7B2F9F74EB3}"/>
                </c:ext>
              </c:extLst>
            </c:dLbl>
            <c:dLbl>
              <c:idx val="11"/>
              <c:layout>
                <c:manualLayout>
                  <c:x val="-3.4722687007874002E-2"/>
                  <c:y val="-1.874999884657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7A2-412E-838F-A7B2F9F74EB3}"/>
                </c:ext>
              </c:extLst>
            </c:dLbl>
            <c:dLbl>
              <c:idx val="12"/>
              <c:layout>
                <c:manualLayout>
                  <c:x val="-3.4722687007874002E-2"/>
                  <c:y val="-1.874999884657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7A2-412E-838F-A7B2F9F74EB3}"/>
                </c:ext>
              </c:extLst>
            </c:dLbl>
            <c:dLbl>
              <c:idx val="13"/>
              <c:layout>
                <c:manualLayout>
                  <c:x val="-1.4410187007874E-2"/>
                  <c:y val="-3.98437475489821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7A2-412E-838F-A7B2F9F74EB3}"/>
                </c:ext>
              </c:extLst>
            </c:dLbl>
            <c:dLbl>
              <c:idx val="14"/>
              <c:layout>
                <c:manualLayout>
                  <c:x val="-1.9097687007874099E-2"/>
                  <c:y val="-3.28124979815146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7A2-412E-838F-A7B2F9F74EB3}"/>
                </c:ext>
              </c:extLst>
            </c:dLbl>
            <c:dLbl>
              <c:idx val="15"/>
              <c:layout>
                <c:manualLayout>
                  <c:x val="-1.0366633858270001E-3"/>
                  <c:y val="-3.98437475489821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7A2-412E-838F-A7B2F9F74E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Nanum Gothic ExtraBold" charset="-127"/>
                    <a:ea typeface="Nanum Gothic ExtraBold" charset="-127"/>
                    <a:cs typeface="Nanum Gothic ExtraBold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시트1!$A$2:$A$17</c:f>
              <c:numCache>
                <c:formatCode>h:mm:ss</c:formatCode>
                <c:ptCount val="16"/>
                <c:pt idx="0">
                  <c:v>0.85416666666666696</c:v>
                </c:pt>
                <c:pt idx="1">
                  <c:v>0.85486111111111096</c:v>
                </c:pt>
                <c:pt idx="2">
                  <c:v>0.85555555555555596</c:v>
                </c:pt>
                <c:pt idx="3">
                  <c:v>0.85624999999999996</c:v>
                </c:pt>
                <c:pt idx="4">
                  <c:v>0.85694444444444395</c:v>
                </c:pt>
                <c:pt idx="5">
                  <c:v>0.85763888888888895</c:v>
                </c:pt>
                <c:pt idx="6">
                  <c:v>0.85833333333333295</c:v>
                </c:pt>
                <c:pt idx="7">
                  <c:v>0.85902777777777795</c:v>
                </c:pt>
                <c:pt idx="8">
                  <c:v>0.85972222222222205</c:v>
                </c:pt>
                <c:pt idx="9">
                  <c:v>0.86041666666666705</c:v>
                </c:pt>
                <c:pt idx="10">
                  <c:v>0.86111111111111105</c:v>
                </c:pt>
                <c:pt idx="11">
                  <c:v>0.86180555555555605</c:v>
                </c:pt>
                <c:pt idx="12">
                  <c:v>0.86250000000000004</c:v>
                </c:pt>
                <c:pt idx="13">
                  <c:v>0.86319444444444404</c:v>
                </c:pt>
                <c:pt idx="14">
                  <c:v>0.86388888888888904</c:v>
                </c:pt>
                <c:pt idx="15">
                  <c:v>0.86458333333333304</c:v>
                </c:pt>
              </c:numCache>
            </c:numRef>
          </c:cat>
          <c:val>
            <c:numRef>
              <c:f>시트1!$B$2:$B$17</c:f>
              <c:numCache>
                <c:formatCode>General</c:formatCode>
                <c:ptCount val="16"/>
                <c:pt idx="0">
                  <c:v>20.3</c:v>
                </c:pt>
                <c:pt idx="1">
                  <c:v>20.3</c:v>
                </c:pt>
                <c:pt idx="2">
                  <c:v>20.3</c:v>
                </c:pt>
                <c:pt idx="3">
                  <c:v>20.2</c:v>
                </c:pt>
                <c:pt idx="4">
                  <c:v>20.2</c:v>
                </c:pt>
                <c:pt idx="5">
                  <c:v>20.3</c:v>
                </c:pt>
                <c:pt idx="6">
                  <c:v>20.399999999999999</c:v>
                </c:pt>
                <c:pt idx="7">
                  <c:v>20.399999999999999</c:v>
                </c:pt>
                <c:pt idx="8">
                  <c:v>20.5</c:v>
                </c:pt>
                <c:pt idx="9">
                  <c:v>20.6</c:v>
                </c:pt>
                <c:pt idx="10">
                  <c:v>20.6</c:v>
                </c:pt>
                <c:pt idx="11">
                  <c:v>20.7</c:v>
                </c:pt>
                <c:pt idx="12">
                  <c:v>20.7</c:v>
                </c:pt>
                <c:pt idx="13">
                  <c:v>20.6</c:v>
                </c:pt>
                <c:pt idx="14">
                  <c:v>20.5</c:v>
                </c:pt>
                <c:pt idx="15">
                  <c:v>20.399999999999999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7A2-412E-838F-A7B2F9F74EB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470511216"/>
        <c:axId val="-1584311248"/>
      </c:lineChart>
      <c:catAx>
        <c:axId val="-1470511216"/>
        <c:scaling>
          <c:orientation val="minMax"/>
        </c:scaling>
        <c:delete val="0"/>
        <c:axPos val="b"/>
        <c:numFmt formatCode="h:mm:ss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Nanum Gothic ExtraBold" charset="-127"/>
                <a:ea typeface="Nanum Gothic ExtraBold" charset="-127"/>
                <a:cs typeface="Nanum Gothic ExtraBold" charset="-127"/>
              </a:defRPr>
            </a:pPr>
            <a:endParaRPr lang="ko-KR"/>
          </a:p>
        </c:txPr>
        <c:crossAx val="-1584311248"/>
        <c:crosses val="autoZero"/>
        <c:auto val="1"/>
        <c:lblAlgn val="ctr"/>
        <c:lblOffset val="100"/>
        <c:noMultiLvlLbl val="0"/>
      </c:catAx>
      <c:valAx>
        <c:axId val="-158431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Nanum Gothic ExtraBold" charset="-127"/>
                <a:ea typeface="Nanum Gothic ExtraBold" charset="-127"/>
                <a:cs typeface="Nanum Gothic ExtraBold" charset="-127"/>
              </a:defRPr>
            </a:pPr>
            <a:endParaRPr lang="ko-KR"/>
          </a:p>
        </c:txPr>
        <c:crossAx val="-147051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3A2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31-412F-9B85-E4735C1F970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467B0A0-5EF1-8140-A1AC-588DFF57E96D}" type="VALUE">
                      <a:rPr lang="en-US" altLang="ko-KR" b="1" i="0" smtClean="0">
                        <a:latin typeface="Nanum Gothic" charset="-127"/>
                        <a:ea typeface="Nanum Gothic" charset="-127"/>
                        <a:cs typeface="Nanum Gothic" charset="-127"/>
                      </a:rPr>
                      <a:pPr/>
                      <a:t>[값]</a:t>
                    </a:fld>
                    <a:r>
                      <a:rPr lang="en-US" altLang="ko-KR" b="1" i="0" dirty="0">
                        <a:latin typeface="Nanum Gothic" charset="-127"/>
                        <a:ea typeface="Nanum Gothic" charset="-127"/>
                        <a:cs typeface="Nanum Gothic" charset="-127"/>
                      </a:rPr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A31-412F-9B85-E4735C1F97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시트1!$B$2</c:f>
              <c:numCache>
                <c:formatCode>General</c:formatCode>
                <c:ptCount val="1"/>
                <c:pt idx="0">
                  <c:v>27.9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31-412F-9B85-E4735C1F9701}"/>
            </c:ext>
          </c:extLst>
        </c:ser>
        <c:ser>
          <c:idx val="1"/>
          <c:order val="1"/>
          <c:tx>
            <c:strRef>
              <c:f>시트1!$C$1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C03A2C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A927B82-E4D7-A84E-91CE-279F3A11B48C}" type="VALUE">
                      <a:rPr lang="en-US" altLang="ko-KR" b="1" i="0" smtClean="0">
                        <a:latin typeface="Nanum Gothic" charset="-127"/>
                        <a:ea typeface="Nanum Gothic" charset="-127"/>
                        <a:cs typeface="Nanum Gothic" charset="-127"/>
                      </a:rPr>
                      <a:pPr/>
                      <a:t>[값]</a:t>
                    </a:fld>
                    <a:r>
                      <a:rPr lang="en-US" altLang="ko-KR" b="1" i="0" dirty="0">
                        <a:latin typeface="Nanum Gothic" charset="-127"/>
                        <a:ea typeface="Nanum Gothic" charset="-127"/>
                        <a:cs typeface="Nanum Gothic" charset="-127"/>
                      </a:rPr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A31-412F-9B85-E4735C1F97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시트1!$C$2</c:f>
              <c:numCache>
                <c:formatCode>General</c:formatCode>
                <c:ptCount val="1"/>
                <c:pt idx="0">
                  <c:v>40.4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31-412F-9B85-E4735C1F9701}"/>
            </c:ext>
          </c:extLst>
        </c:ser>
        <c:ser>
          <c:idx val="2"/>
          <c:order val="2"/>
          <c:tx>
            <c:strRef>
              <c:f>시트1!$D$1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15B4725-F160-954C-9BCC-2A6C8760AE99}" type="VALUE">
                      <a:rPr lang="en-US" altLang="ko-KR" b="1" i="0" smtClean="0">
                        <a:latin typeface="Nanum Gothic" charset="-127"/>
                        <a:ea typeface="Nanum Gothic" charset="-127"/>
                        <a:cs typeface="Nanum Gothic" charset="-127"/>
                      </a:rPr>
                      <a:pPr/>
                      <a:t>[값]</a:t>
                    </a:fld>
                    <a:r>
                      <a:rPr lang="en-US" altLang="ko-KR" b="1" i="0" dirty="0">
                        <a:latin typeface="Nanum Gothic" charset="-127"/>
                        <a:ea typeface="Nanum Gothic" charset="-127"/>
                        <a:cs typeface="Nanum Gothic" charset="-127"/>
                      </a:rPr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A31-412F-9B85-E4735C1F97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시트1!$D$2</c:f>
              <c:numCache>
                <c:formatCode>General</c:formatCode>
                <c:ptCount val="1"/>
                <c:pt idx="0">
                  <c:v>-15.9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31-412F-9B85-E4735C1F9701}"/>
            </c:ext>
          </c:extLst>
        </c:ser>
        <c:ser>
          <c:idx val="3"/>
          <c:order val="3"/>
          <c:tx>
            <c:strRef>
              <c:f>시트1!$E$1</c:f>
              <c:strCache>
                <c:ptCount val="1"/>
                <c:pt idx="0">
                  <c:v>계열 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6783462172355299E-3"/>
                  <c:y val="2.7443070754286799E-3"/>
                </c:manualLayout>
              </c:layout>
              <c:tx>
                <c:rich>
                  <a:bodyPr/>
                  <a:lstStyle/>
                  <a:p>
                    <a:fld id="{164E971E-656C-9F43-BC35-EBD18543A16A}" type="VALUE">
                      <a:rPr lang="en-US" altLang="ko-KR" b="1" i="0" smtClean="0">
                        <a:latin typeface="Nanum Gothic" charset="-127"/>
                        <a:ea typeface="Nanum Gothic" charset="-127"/>
                        <a:cs typeface="Nanum Gothic" charset="-127"/>
                      </a:rPr>
                      <a:pPr/>
                      <a:t>[값]</a:t>
                    </a:fld>
                    <a:r>
                      <a:rPr lang="en-US" altLang="ko-KR" b="1" i="0" dirty="0">
                        <a:latin typeface="Nanum Gothic" charset="-127"/>
                        <a:ea typeface="Nanum Gothic" charset="-127"/>
                        <a:cs typeface="Nanum Gothic" charset="-127"/>
                      </a:rPr>
                      <a:t>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A31-412F-9B85-E4735C1F97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시트1!$A$2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시트1!$E$2</c:f>
              <c:numCache>
                <c:formatCode>General</c:formatCode>
                <c:ptCount val="1"/>
                <c:pt idx="0">
                  <c:v>-53.7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A31-412F-9B85-E4735C1F97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532785136"/>
        <c:axId val="-1530747488"/>
      </c:barChart>
      <c:catAx>
        <c:axId val="-1532785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530747488"/>
        <c:crosses val="autoZero"/>
        <c:auto val="1"/>
        <c:lblAlgn val="ctr"/>
        <c:lblOffset val="100"/>
        <c:noMultiLvlLbl val="0"/>
      </c:catAx>
      <c:valAx>
        <c:axId val="-15307474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5327851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372293307086598E-3"/>
          <c:y val="9.2689585833563806E-2"/>
          <c:w val="0.99766277066929099"/>
          <c:h val="0.75928526333136903"/>
        </c:manualLayout>
      </c:layout>
      <c:lineChart>
        <c:grouping val="standar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1.9996186023621999E-2"/>
                  <c:y val="-1.874999884657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5FF-4DF8-826D-824F35FB97C8}"/>
                </c:ext>
              </c:extLst>
            </c:dLbl>
            <c:dLbl>
              <c:idx val="1"/>
              <c:layout>
                <c:manualLayout>
                  <c:x val="-2.1558686023622101E-2"/>
                  <c:y val="-2.10937487024022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FF-4DF8-826D-824F35FB97C8}"/>
                </c:ext>
              </c:extLst>
            </c:dLbl>
            <c:dLbl>
              <c:idx val="2"/>
              <c:layout>
                <c:manualLayout>
                  <c:x val="-1.9996186023621999E-2"/>
                  <c:y val="-2.57812484140471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5FF-4DF8-826D-824F35FB97C8}"/>
                </c:ext>
              </c:extLst>
            </c:dLbl>
            <c:dLbl>
              <c:idx val="3"/>
              <c:layout>
                <c:manualLayout>
                  <c:x val="-2.1558686023622001E-2"/>
                  <c:y val="-2.57812484140471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5FF-4DF8-826D-824F35FB97C8}"/>
                </c:ext>
              </c:extLst>
            </c:dLbl>
            <c:dLbl>
              <c:idx val="4"/>
              <c:layout>
                <c:manualLayout>
                  <c:x val="-3.9210999015748003E-2"/>
                  <c:y val="-2.69531233419584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5FF-4DF8-826D-824F35FB97C8}"/>
                </c:ext>
              </c:extLst>
            </c:dLbl>
            <c:dLbl>
              <c:idx val="5"/>
              <c:layout>
                <c:manualLayout>
                  <c:x val="-2.9835999015747901E-2"/>
                  <c:y val="-2.34374985582248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5FF-4DF8-826D-824F35FB97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Nanum Gothic ExtraBold" charset="-127"/>
                    <a:ea typeface="Nanum Gothic ExtraBold" charset="-127"/>
                    <a:cs typeface="Nanum Gothic ExtraBold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시트1!$A$2:$A$7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시트1!$B$2:$B$7</c:f>
              <c:numCache>
                <c:formatCode>General</c:formatCode>
                <c:ptCount val="6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9</c:v>
                </c:pt>
                <c:pt idx="4">
                  <c:v>24</c:v>
                </c:pt>
                <c:pt idx="5">
                  <c:v>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5FF-4DF8-826D-824F35FB97C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694765200"/>
        <c:axId val="-1694809488"/>
      </c:lineChart>
      <c:catAx>
        <c:axId val="-1694765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94809488"/>
        <c:crosses val="autoZero"/>
        <c:auto val="1"/>
        <c:lblAlgn val="ctr"/>
        <c:lblOffset val="100"/>
        <c:noMultiLvlLbl val="0"/>
      </c:catAx>
      <c:valAx>
        <c:axId val="-16948094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accent6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94765200"/>
        <c:crosses val="autoZero"/>
        <c:crossBetween val="between"/>
      </c:valAx>
      <c:spPr>
        <a:noFill/>
        <a:ln>
          <a:solidFill>
            <a:schemeClr val="accent6">
              <a:alpha val="0"/>
            </a:scheme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79D2A-80E9-1C40-8363-489F4B806805}" type="datetimeFigureOut">
              <a:rPr kumimoji="1" lang="ko-KR" altLang="en-US" smtClean="0"/>
              <a:t>2017-01-04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B739D-1BE3-4441-BF1E-AE295B95D7B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396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26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71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982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6575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96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B739D-1BE3-4441-BF1E-AE295B95D7B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86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2017-01-04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1620" y="2913159"/>
            <a:ext cx="5335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939BA5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임베디드 시스템을 이용한 화분</a:t>
            </a:r>
            <a:endParaRPr lang="en-US" altLang="ko-KR" dirty="0">
              <a:solidFill>
                <a:srgbClr val="939BA5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Planting Pot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using Embedded System </a:t>
            </a:r>
            <a:endParaRPr lang="ko-KR" altLang="en-US" sz="2400" b="1" dirty="0">
              <a:solidFill>
                <a:srgbClr val="939BA5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0" t="27063" r="32216" b="25491"/>
          <a:stretch/>
        </p:blipFill>
        <p:spPr>
          <a:xfrm>
            <a:off x="6867616" y="2948872"/>
            <a:ext cx="1548372" cy="667237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209142" y="6359237"/>
            <a:ext cx="1412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졸업연구 제안서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9927573" y="5682128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2012150015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나지원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2012150017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박상근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2012150019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박재하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지도교수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공기석 교수님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1246845" y="266365"/>
            <a:ext cx="603050" cy="852716"/>
            <a:chOff x="8787608" y="3016853"/>
            <a:chExt cx="603050" cy="85271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42" r="29264"/>
            <a:stretch/>
          </p:blipFill>
          <p:spPr>
            <a:xfrm>
              <a:off x="8827466" y="3016853"/>
              <a:ext cx="467231" cy="852716"/>
            </a:xfrm>
            <a:prstGeom prst="rect">
              <a:avLst/>
            </a:prstGeom>
          </p:spPr>
        </p:pic>
        <p:sp>
          <p:nvSpPr>
            <p:cNvPr id="22" name="텍스트 상자 21"/>
            <p:cNvSpPr txBox="1"/>
            <p:nvPr/>
          </p:nvSpPr>
          <p:spPr>
            <a:xfrm>
              <a:off x="8787608" y="3134668"/>
              <a:ext cx="6030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solidFill>
                    <a:schemeClr val="bg1">
                      <a:lumMod val="85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Calibri" charset="0"/>
                </a:rPr>
                <a:t>Comma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68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141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9738360" y="11430"/>
            <a:ext cx="220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시스템 구성도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0" t="8121" r="26933" b="10367"/>
          <a:stretch/>
        </p:blipFill>
        <p:spPr>
          <a:xfrm>
            <a:off x="5509604" y="2908239"/>
            <a:ext cx="1193075" cy="20247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16371" r="29848"/>
          <a:stretch/>
        </p:blipFill>
        <p:spPr>
          <a:xfrm>
            <a:off x="1028356" y="3242027"/>
            <a:ext cx="1403648" cy="1471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t="17914" r="41500" b="18259"/>
          <a:stretch/>
        </p:blipFill>
        <p:spPr>
          <a:xfrm>
            <a:off x="3826158" y="3404570"/>
            <a:ext cx="592019" cy="11463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164" y="2808712"/>
            <a:ext cx="925484" cy="6639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779" y="2824081"/>
            <a:ext cx="996100" cy="66390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H="1">
            <a:off x="9012785" y="3691723"/>
            <a:ext cx="1325121" cy="1134034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755366" y="3242027"/>
            <a:ext cx="1238906" cy="1170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473231" y="3996424"/>
            <a:ext cx="1036373" cy="18667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9093386" y="3156031"/>
            <a:ext cx="815318" cy="28846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2482201" y="3996424"/>
            <a:ext cx="1288903" cy="0"/>
          </a:xfrm>
          <a:prstGeom prst="straightConnector1">
            <a:avLst/>
          </a:prstGeom>
          <a:ln w="73025">
            <a:solidFill>
              <a:schemeClr val="accent1">
                <a:alpha val="64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6"/>
          <p:cNvSpPr txBox="1"/>
          <p:nvPr/>
        </p:nvSpPr>
        <p:spPr>
          <a:xfrm>
            <a:off x="7971381" y="3414298"/>
            <a:ext cx="1041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 err="1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Rasberry</a:t>
            </a:r>
            <a:r>
              <a:rPr lang="en-US" altLang="ko-KR" sz="16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PI</a:t>
            </a:r>
          </a:p>
        </p:txBody>
      </p:sp>
      <p:sp>
        <p:nvSpPr>
          <p:cNvPr id="24" name="TextBox 26"/>
          <p:cNvSpPr txBox="1"/>
          <p:nvPr/>
        </p:nvSpPr>
        <p:spPr>
          <a:xfrm>
            <a:off x="9780554" y="3404773"/>
            <a:ext cx="105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Arduino</a:t>
            </a:r>
          </a:p>
        </p:txBody>
      </p:sp>
      <p:sp>
        <p:nvSpPr>
          <p:cNvPr id="27" name="텍스트 상자 26"/>
          <p:cNvSpPr txBox="1"/>
          <p:nvPr/>
        </p:nvSpPr>
        <p:spPr>
          <a:xfrm>
            <a:off x="11681138" y="638792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8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279195"/>
              </p:ext>
            </p:extLst>
          </p:nvPr>
        </p:nvGraphicFramePr>
        <p:xfrm>
          <a:off x="708609" y="1156791"/>
          <a:ext cx="5129092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4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baseline="0" dirty="0"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알림 출력</a:t>
                      </a:r>
                      <a:endParaRPr lang="ko-KR" altLang="en-US" b="1" dirty="0"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LED</a:t>
                      </a:r>
                      <a:r>
                        <a:rPr lang="ko-KR" altLang="en-US" b="1" dirty="0"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 </a:t>
                      </a:r>
                      <a:r>
                        <a:rPr lang="ko-KR" altLang="en-US" b="1" baseline="0" dirty="0"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제어</a:t>
                      </a:r>
                      <a:endParaRPr lang="ko-KR" altLang="en-US" b="1" dirty="0"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카메라</a:t>
                      </a:r>
                      <a:r>
                        <a:rPr lang="en-US" altLang="ko-KR" b="1" baseline="0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 </a:t>
                      </a:r>
                      <a:r>
                        <a:rPr lang="ko-KR" altLang="en-US" b="1" baseline="0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제어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실시간 화분 영상 출력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로그인 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송수신 기능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데이터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16611"/>
              </p:ext>
            </p:extLst>
          </p:nvPr>
        </p:nvGraphicFramePr>
        <p:xfrm>
          <a:off x="4813837" y="5191976"/>
          <a:ext cx="2256665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카메라 데이터 관리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회원 데이터 관리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송수신 기능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130907"/>
              </p:ext>
            </p:extLst>
          </p:nvPr>
        </p:nvGraphicFramePr>
        <p:xfrm>
          <a:off x="6982181" y="1410070"/>
          <a:ext cx="212719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사진 및 영상 촬영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데이터 관리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송수신 기능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18323"/>
              </p:ext>
            </p:extLst>
          </p:nvPr>
        </p:nvGraphicFramePr>
        <p:xfrm>
          <a:off x="9346075" y="1421743"/>
          <a:ext cx="198366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LED </a:t>
                      </a:r>
                      <a:r>
                        <a:rPr lang="ko-KR" altLang="en-US" b="1" dirty="0"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제어 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*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센서 데이터 수신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 자동 급수 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*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46" y="4073579"/>
            <a:ext cx="1025378" cy="10253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1402" y="4172240"/>
            <a:ext cx="1823411" cy="1823411"/>
          </a:xfrm>
          <a:prstGeom prst="rect">
            <a:avLst/>
          </a:prstGeom>
        </p:spPr>
      </p:pic>
      <p:sp>
        <p:nvSpPr>
          <p:cNvPr id="31" name="TextBox 26"/>
          <p:cNvSpPr txBox="1"/>
          <p:nvPr/>
        </p:nvSpPr>
        <p:spPr>
          <a:xfrm>
            <a:off x="8492083" y="4860221"/>
            <a:ext cx="1041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Sensor</a:t>
            </a: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97897"/>
              </p:ext>
            </p:extLst>
          </p:nvPr>
        </p:nvGraphicFramePr>
        <p:xfrm>
          <a:off x="9420797" y="4581656"/>
          <a:ext cx="1983661" cy="1476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2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온습도 측정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토양 수분 측정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조도 측정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측정 데이터 송신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6"/>
          <p:cNvSpPr txBox="1"/>
          <p:nvPr/>
        </p:nvSpPr>
        <p:spPr>
          <a:xfrm>
            <a:off x="5576380" y="4850273"/>
            <a:ext cx="105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Server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9749088" y="625170"/>
            <a:ext cx="235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accent6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*</a:t>
            </a:r>
            <a:r>
              <a:rPr kumimoji="1" lang="en-US" altLang="ko-KR" b="1" dirty="0">
                <a:solidFill>
                  <a:schemeClr val="accent6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)</a:t>
            </a:r>
            <a:r>
              <a:rPr kumimoji="1" lang="ko-KR" altLang="en-US" b="1" dirty="0">
                <a:solidFill>
                  <a:schemeClr val="accent6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새로 추가한 기능</a:t>
            </a:r>
          </a:p>
        </p:txBody>
      </p:sp>
    </p:spTree>
    <p:extLst>
      <p:ext uri="{BB962C8B-B14F-4D97-AF65-F5344CB8AC3E}">
        <p14:creationId xmlns:p14="http://schemas.microsoft.com/office/powerpoint/2010/main" val="1168286636"/>
      </p:ext>
    </p:extLst>
  </p:cSld>
  <p:clrMapOvr>
    <a:masterClrMapping/>
  </p:clrMapOvr>
  <p:transition>
    <p:spli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 b="1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14514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10357338" y="0"/>
            <a:ext cx="158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개발 환경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314300"/>
            <a:ext cx="12192000" cy="459500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773723" y="1944198"/>
            <a:ext cx="4941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Arduino UNO</a:t>
            </a: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	-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온습도 센서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  DFR0076</a:t>
            </a: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	-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수분 측정 센서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 SEN030003</a:t>
            </a: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	-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조도 센서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PGM5537</a:t>
            </a: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	-LED: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SZH-LD103</a:t>
            </a: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Raspberry pi 3</a:t>
            </a: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	-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카메라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raspberry pi camera v2</a:t>
            </a: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6096000" y="1944198"/>
            <a:ext cx="5849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개발 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PC: </a:t>
            </a:r>
            <a:r>
              <a:rPr lang="en-US" altLang="ko-KR" sz="2400" spc="-150" dirty="0" err="1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macbook</a:t>
            </a:r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안드로이드 폰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갤럭시 노트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434340" y="852635"/>
            <a:ext cx="925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H / W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1681138" y="638792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9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677870"/>
      </p:ext>
    </p:extLst>
  </p:cSld>
  <p:clrMapOvr>
    <a:masterClrMapping/>
  </p:clrMapOvr>
  <p:transition>
    <p:spli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 b="1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314300"/>
            <a:ext cx="12192000" cy="459500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434340" y="852635"/>
            <a:ext cx="925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S / W</a:t>
            </a:r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9127" y="2028435"/>
            <a:ext cx="397416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Android: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6.0.1(Marshmallow) </a:t>
            </a: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Mac OS: 10.12.1</a:t>
            </a: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400" spc="-150" dirty="0" err="1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Raspbian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</a:t>
            </a:r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4.4</a:t>
            </a: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Ubuntu: 14.0.4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66285" y="2028435"/>
            <a:ext cx="310052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Arduino sketch: 1.6.9</a:t>
            </a: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400" spc="-150" dirty="0" err="1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Andriod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Studio: 2.2.2.0</a:t>
            </a: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Apache tomcat: 6.0</a:t>
            </a:r>
            <a:b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</a:br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400" spc="-150" dirty="0" err="1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php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  7.0.11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687550" y="2032998"/>
            <a:ext cx="140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vim:  7.4</a:t>
            </a:r>
          </a:p>
          <a:p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400" spc="-150" dirty="0" err="1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gcc</a:t>
            </a:r>
            <a:r>
              <a:rPr lang="en-US" altLang="ko-KR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 5.4.1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10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10357338" y="0"/>
            <a:ext cx="158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개발 환경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9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4" b="1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681138" y="638792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11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10357338" y="0"/>
            <a:ext cx="158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개발 방법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0" y="1520784"/>
            <a:ext cx="12191999" cy="4231929"/>
            <a:chOff x="412953" y="1520784"/>
            <a:chExt cx="7270954" cy="4231929"/>
          </a:xfrm>
        </p:grpSpPr>
        <p:sp>
          <p:nvSpPr>
            <p:cNvPr id="9" name="TextBox 26"/>
            <p:cNvSpPr txBox="1"/>
            <p:nvPr/>
          </p:nvSpPr>
          <p:spPr>
            <a:xfrm>
              <a:off x="412953" y="4813994"/>
              <a:ext cx="7270954" cy="938719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</p:spPr>
          <p:txBody>
            <a:bodyPr wrap="square" rtlCol="0">
              <a:spAutoFit/>
            </a:bodyPr>
            <a:lstStyle/>
            <a:p>
              <a:pPr latinLnBrk="0"/>
              <a:r>
                <a:rPr kumimoji="1" lang="en-US" altLang="ko-KR" sz="240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3.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</a:t>
              </a:r>
              <a:r>
                <a:rPr kumimoji="1" lang="en-US" altLang="ko-KR" sz="240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Server &amp; DB</a:t>
              </a:r>
            </a:p>
            <a:p>
              <a:pPr marL="457200" indent="-457200" latinLnBrk="0">
                <a:buAutoNum type="arabicPeriod"/>
              </a:pPr>
              <a:endParaRPr kumimoji="1" lang="en-US" altLang="ko-KR" sz="13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		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Apache Tomcat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을 이용한 서버 구축 및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MySQL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을 이용한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DB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구축</a:t>
              </a:r>
              <a:endParaRPr kumimoji="1" lang="en-US" altLang="ko-KR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412953" y="3428999"/>
              <a:ext cx="7270954" cy="1384995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</p:spPr>
          <p:txBody>
            <a:bodyPr wrap="square" rtlCol="0">
              <a:spAutoFit/>
            </a:bodyPr>
            <a:lstStyle/>
            <a:p>
              <a:pPr latinLnBrk="0"/>
              <a:r>
                <a:rPr kumimoji="1" lang="en-US" altLang="ko-KR" sz="240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2. Application</a:t>
              </a:r>
            </a:p>
            <a:p>
              <a:pPr marL="457200" indent="-457200" latinLnBrk="0">
                <a:buAutoNum type="arabicPeriod"/>
              </a:pPr>
              <a:endParaRPr kumimoji="1" lang="en-US" altLang="ko-KR" sz="13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		Android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studio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를 이용한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Android app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구현</a:t>
              </a:r>
              <a:endParaRPr kumimoji="1" lang="en-US" altLang="ko-KR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1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		</a:t>
              </a:r>
              <a:r>
                <a:rPr kumimoji="1" lang="en-US" altLang="ko-KR" dirty="0" err="1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FireBase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를 이용한 로그인 기능 구현</a:t>
              </a:r>
              <a:endParaRPr kumimoji="1" lang="en-US" altLang="ko-KR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14" name="TextBox 26"/>
            <p:cNvSpPr txBox="1"/>
            <p:nvPr/>
          </p:nvSpPr>
          <p:spPr>
            <a:xfrm>
              <a:off x="412953" y="1520784"/>
              <a:ext cx="7270954" cy="1908215"/>
            </a:xfrm>
            <a:prstGeom prst="rect">
              <a:avLst/>
            </a:prstGeom>
            <a:solidFill>
              <a:schemeClr val="tx1">
                <a:alpha val="23000"/>
              </a:schemeClr>
            </a:solidFill>
          </p:spPr>
          <p:txBody>
            <a:bodyPr wrap="square" rtlCol="0">
              <a:spAutoFit/>
            </a:bodyPr>
            <a:lstStyle/>
            <a:p>
              <a:pPr latinLnBrk="0"/>
              <a:r>
                <a:rPr kumimoji="1" lang="en-US" altLang="ko-KR" sz="240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1.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</a:t>
              </a:r>
              <a:r>
                <a:rPr kumimoji="1" lang="en-US" altLang="ko-KR" sz="240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H/W (Raspberry pi, Arduino)</a:t>
              </a:r>
              <a:endParaRPr kumimoji="1" lang="en-US" altLang="ko-KR" sz="13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 </a:t>
              </a:r>
              <a:endParaRPr kumimoji="1" lang="en-US" altLang="ko-KR" sz="11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marL="342900" lvl="0" indent="-342900" latinLnBrk="0">
                <a:defRPr/>
              </a:pP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 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Arduino Sketch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를 이용해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Arduino 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제어 프로그래밍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(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센서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)</a:t>
              </a:r>
            </a:p>
            <a:p>
              <a:pPr marL="342900" lvl="0" indent="-342900" latinLnBrk="0">
                <a:defRPr/>
              </a:pPr>
              <a:r>
                <a:rPr kumimoji="1" lang="en-US" altLang="ko-KR" sz="110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	</a:t>
              </a:r>
            </a:p>
            <a:p>
              <a:pPr marL="342900" lvl="0" indent="-342900" latinLnBrk="0">
                <a:defRPr/>
              </a:pP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		Shell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 프로그래밍을 통해 카메라 제어 프로그래밍</a:t>
              </a:r>
              <a:endParaRPr kumimoji="1" lang="en-US" altLang="ko-KR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marL="342900" lvl="0" indent="-342900" latinLnBrk="0">
                <a:defRPr/>
              </a:pPr>
              <a:endParaRPr kumimoji="1" lang="en-US" altLang="ko-KR" sz="11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  <a:p>
              <a:pPr marL="342900" lvl="0" indent="-342900" latinLnBrk="0">
                <a:defRPr/>
              </a:pP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				C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언어 및 </a:t>
              </a:r>
              <a:r>
                <a:rPr kumimoji="1" lang="en-US" altLang="ko-KR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Python</a:t>
              </a:r>
              <a:r>
                <a:rPr kumimoji="1" lang="ko-KR" altLang="en-US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을 이용한 라즈베리파이 프로그래밍</a:t>
              </a:r>
              <a:endParaRPr kumimoji="1" lang="en-US" altLang="ko-KR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46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5" r="11357" b="81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08034" y="1399169"/>
            <a:ext cx="10029866" cy="1244278"/>
            <a:chOff x="1108034" y="1930651"/>
            <a:chExt cx="10029866" cy="1244278"/>
          </a:xfr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Rectangle 26"/>
            <p:cNvSpPr/>
            <p:nvPr/>
          </p:nvSpPr>
          <p:spPr>
            <a:xfrm>
              <a:off x="1108034" y="1930651"/>
              <a:ext cx="1204857" cy="913487"/>
            </a:xfrm>
            <a:prstGeom prst="rect">
              <a:avLst/>
            </a:prstGeom>
            <a:solidFill>
              <a:srgbClr val="2980B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나지원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7" name="Pentagon 27"/>
            <p:cNvSpPr/>
            <p:nvPr/>
          </p:nvSpPr>
          <p:spPr>
            <a:xfrm>
              <a:off x="3132728" y="2275120"/>
              <a:ext cx="8005172" cy="899809"/>
            </a:xfrm>
            <a:prstGeom prst="homePlate">
              <a:avLst>
                <a:gd name="adj" fmla="val 41466"/>
              </a:avLst>
            </a:prstGeom>
            <a:solidFill>
              <a:srgbClr val="2980B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아두이노 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&amp;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 라즈베리 파이를 통한 임베디드 시스템 프로그래밍</a:t>
              </a:r>
              <a:endParaRPr lang="en-US" altLang="ko-KR" sz="2000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장비 시뮬레이션 테스트</a:t>
              </a:r>
              <a:endParaRPr lang="en-US" altLang="ko-KR" sz="2000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  <a:p>
              <a:r>
                <a:rPr lang="en-US" altLang="ko-KR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PPT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 디자인 및 제작</a:t>
              </a:r>
              <a:endParaRPr lang="en-US" sz="2000" b="1" dirty="0"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8" name="Parallelogram 28"/>
            <p:cNvSpPr/>
            <p:nvPr/>
          </p:nvSpPr>
          <p:spPr>
            <a:xfrm rot="16200000">
              <a:off x="2126944" y="2116600"/>
              <a:ext cx="1244278" cy="872380"/>
            </a:xfrm>
            <a:prstGeom prst="parallelogram">
              <a:avLst>
                <a:gd name="adj" fmla="val 39609"/>
              </a:avLst>
            </a:prstGeom>
            <a:solidFill>
              <a:srgbClr val="254F7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08034" y="3088137"/>
            <a:ext cx="10029866" cy="1325924"/>
            <a:chOff x="1108034" y="2957521"/>
            <a:chExt cx="10029866" cy="1325924"/>
          </a:xfr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Pentagon 32"/>
            <p:cNvSpPr/>
            <p:nvPr/>
          </p:nvSpPr>
          <p:spPr>
            <a:xfrm>
              <a:off x="3132728" y="3301990"/>
              <a:ext cx="8005172" cy="981455"/>
            </a:xfrm>
            <a:prstGeom prst="homePlate">
              <a:avLst>
                <a:gd name="adj" fmla="val 41466"/>
              </a:avLst>
            </a:prstGeom>
            <a:solidFill>
              <a:srgbClr val="16A08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데이터 베이스 구축 및 연동</a:t>
              </a:r>
              <a:endParaRPr lang="en-US" altLang="ko-KR" sz="2000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프로젝트 관련 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API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 및 오픈소스 조사</a:t>
              </a:r>
              <a:endParaRPr lang="en-US" altLang="ko-KR" sz="2000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안드로이드 스튜디오를 이용한 어플리케이션 기획 및 개발</a:t>
              </a:r>
              <a:endParaRPr lang="en-US" altLang="ko-KR" sz="2000" b="1" dirty="0"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1" name="Rectangle 31"/>
            <p:cNvSpPr/>
            <p:nvPr/>
          </p:nvSpPr>
          <p:spPr>
            <a:xfrm>
              <a:off x="1108034" y="2957521"/>
              <a:ext cx="1204857" cy="968474"/>
            </a:xfrm>
            <a:prstGeom prst="rect">
              <a:avLst/>
            </a:prstGeom>
            <a:solidFill>
              <a:srgbClr val="16A08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박재하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13" name="Parallelogram 33"/>
            <p:cNvSpPr/>
            <p:nvPr/>
          </p:nvSpPr>
          <p:spPr>
            <a:xfrm rot="16200000">
              <a:off x="2086121" y="3184293"/>
              <a:ext cx="1325923" cy="872380"/>
            </a:xfrm>
            <a:prstGeom prst="parallelogram">
              <a:avLst>
                <a:gd name="adj" fmla="val 39609"/>
              </a:avLst>
            </a:prstGeom>
            <a:solidFill>
              <a:srgbClr val="12806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108034" y="4832092"/>
            <a:ext cx="10029866" cy="1269451"/>
            <a:chOff x="1108034" y="3984389"/>
            <a:chExt cx="10029866" cy="1269451"/>
          </a:xfr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4" name="Pentagon 37"/>
            <p:cNvSpPr/>
            <p:nvPr/>
          </p:nvSpPr>
          <p:spPr>
            <a:xfrm>
              <a:off x="3132728" y="4328858"/>
              <a:ext cx="8005172" cy="924981"/>
            </a:xfrm>
            <a:prstGeom prst="homePlate">
              <a:avLst>
                <a:gd name="adj" fmla="val 41466"/>
              </a:avLst>
            </a:prstGeom>
            <a:solidFill>
              <a:srgbClr val="9BBB5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프로젝트 기초 설계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 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및 웹 서버 구현 및 구축</a:t>
              </a:r>
              <a:endParaRPr lang="en-US" altLang="ko-KR" sz="2000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어플리케이션 </a:t>
              </a:r>
              <a:r>
                <a:rPr lang="en-US" altLang="ko-KR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GUI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 및 세부 기능 개선</a:t>
              </a:r>
              <a:endParaRPr lang="en-US" altLang="ko-KR" sz="2000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  <a:p>
              <a:r>
                <a:rPr lang="en-US" altLang="ko-KR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GitHub</a:t>
              </a:r>
              <a:r>
                <a:rPr lang="ko-KR" altLang="en-US" sz="2000" b="1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 저장소 관리 및 버전 관리</a:t>
              </a:r>
              <a:endParaRPr lang="en-US" altLang="ko-KR" sz="2000" b="1" dirty="0"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6" name="Rectangle 36"/>
            <p:cNvSpPr/>
            <p:nvPr/>
          </p:nvSpPr>
          <p:spPr>
            <a:xfrm>
              <a:off x="1108034" y="3984389"/>
              <a:ext cx="1204857" cy="903690"/>
            </a:xfrm>
            <a:prstGeom prst="rect">
              <a:avLst/>
            </a:prstGeom>
            <a:solidFill>
              <a:srgbClr val="9BBB5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박상근</a:t>
              </a:r>
              <a:endPara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17" name="Parallelogram 38"/>
            <p:cNvSpPr/>
            <p:nvPr/>
          </p:nvSpPr>
          <p:spPr>
            <a:xfrm rot="16200000">
              <a:off x="2114357" y="4182925"/>
              <a:ext cx="1269451" cy="872380"/>
            </a:xfrm>
            <a:prstGeom prst="parallelogram">
              <a:avLst>
                <a:gd name="adj" fmla="val 39609"/>
              </a:avLst>
            </a:prstGeom>
            <a:solidFill>
              <a:srgbClr val="647D3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sp>
        <p:nvSpPr>
          <p:cNvPr id="20" name="TextBox 26"/>
          <p:cNvSpPr txBox="1"/>
          <p:nvPr/>
        </p:nvSpPr>
        <p:spPr>
          <a:xfrm>
            <a:off x="9803208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업무 분담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12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448014"/>
      </p:ext>
    </p:extLst>
  </p:cSld>
  <p:clrMapOvr>
    <a:masterClrMapping/>
  </p:clrMapOvr>
  <p:transition>
    <p:spli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8" r="2439" b="85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2" name="TextBox 26"/>
          <p:cNvSpPr txBox="1"/>
          <p:nvPr/>
        </p:nvSpPr>
        <p:spPr>
          <a:xfrm>
            <a:off x="8888097" y="0"/>
            <a:ext cx="305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졸업 연구 수행 일정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517532"/>
              </p:ext>
            </p:extLst>
          </p:nvPr>
        </p:nvGraphicFramePr>
        <p:xfrm>
          <a:off x="1037455" y="1692700"/>
          <a:ext cx="9971437" cy="3671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6290">
                  <a:extLst>
                    <a:ext uri="{9D8B030D-6E8A-4147-A177-3AD203B41FA5}">
                      <a16:colId xmlns:a16="http://schemas.microsoft.com/office/drawing/2014/main" val="1181343677"/>
                    </a:ext>
                  </a:extLst>
                </a:gridCol>
                <a:gridCol w="2364059">
                  <a:extLst>
                    <a:ext uri="{9D8B030D-6E8A-4147-A177-3AD203B41FA5}">
                      <a16:colId xmlns:a16="http://schemas.microsoft.com/office/drawing/2014/main" val="2732665987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1861333522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1599405227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3942245501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3132099551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1225087681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768006975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3229599531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1158271145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2231809058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1026129943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1785392858"/>
                    </a:ext>
                  </a:extLst>
                </a:gridCol>
                <a:gridCol w="453424">
                  <a:extLst>
                    <a:ext uri="{9D8B030D-6E8A-4147-A177-3AD203B41FA5}">
                      <a16:colId xmlns:a16="http://schemas.microsoft.com/office/drawing/2014/main" val="2529126945"/>
                    </a:ext>
                  </a:extLst>
                </a:gridCol>
              </a:tblGrid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항목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추진사항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11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12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 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2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3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4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5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6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7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8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9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10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월</a:t>
                      </a:r>
                    </a:p>
                  </a:txBody>
                  <a:tcPr marL="6350" marR="6350" marT="6350" marB="0" anchor="ctr">
                    <a:solidFill>
                      <a:schemeClr val="tx1">
                        <a:alpha val="5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002017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요구사항 정의 및 분석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제안서 작성 및 명세화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80849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시스템설계 및 상세설계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개발에 필요한 기술 및 자료 수집 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001485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구현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임베디드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서버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&amp;DB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구축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,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어플 코딩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389439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시험 및 데모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오류 및 수정 작업</a:t>
                      </a:r>
                      <a:r>
                        <a:rPr lang="en-US" altLang="ko-KR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데모영상제작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250596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문서화 및 발표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졸업 작품 중간 보고서 작성 및 발표 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283345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산업기술대전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산업기술대전 참가 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69937"/>
                  </a:ext>
                </a:extLst>
              </a:tr>
              <a:tr h="4589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졸업작품 최종 보고서 작성및 패키징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졸업 작품 최종 보고서 작성 및 패키징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나눔고딕 Bold" panose="020D0304000000000000" pitchFamily="50" charset="-127"/>
                        <a:ea typeface="나눔고딕 Bold" panose="020D0304000000000000" pitchFamily="50" charset="-127"/>
                        <a:cs typeface="Nanum Gothic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 Bold" panose="020D0304000000000000" pitchFamily="50" charset="-127"/>
                          <a:ea typeface="나눔고딕 Bold" panose="020D0304000000000000" pitchFamily="50" charset="-127"/>
                          <a:cs typeface="Nanum Gothic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77071"/>
                  </a:ext>
                </a:extLst>
              </a:tr>
            </a:tbl>
          </a:graphicData>
        </a:graphic>
      </p:graphicFrame>
      <p:sp>
        <p:nvSpPr>
          <p:cNvPr id="35" name="모서리가 둥근 직사각형 34"/>
          <p:cNvSpPr/>
          <p:nvPr/>
        </p:nvSpPr>
        <p:spPr>
          <a:xfrm>
            <a:off x="5582699" y="2251089"/>
            <a:ext cx="880947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299880" y="3636384"/>
            <a:ext cx="880947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023173" y="2717861"/>
            <a:ext cx="440474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83206" y="3177001"/>
            <a:ext cx="1816674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209067" y="4094558"/>
            <a:ext cx="880947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104684" y="4557256"/>
            <a:ext cx="440474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563528" y="5021791"/>
            <a:ext cx="440474" cy="251999"/>
          </a:xfrm>
          <a:prstGeom prst="roundRect">
            <a:avLst/>
          </a:prstGeom>
          <a:solidFill>
            <a:schemeClr val="accent1">
              <a:alpha val="76000"/>
            </a:schemeClr>
          </a:solidFill>
          <a:ln>
            <a:noFill/>
          </a:ln>
          <a:scene3d>
            <a:camera prst="orthographicFront"/>
            <a:lightRig rig="freezing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13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863380"/>
      </p:ext>
    </p:extLst>
  </p:cSld>
  <p:clrMapOvr>
    <a:masterClrMapping/>
  </p:clrMapOvr>
  <p:transition>
    <p:spli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14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0" name="TextBox 26"/>
          <p:cNvSpPr txBox="1"/>
          <p:nvPr/>
        </p:nvSpPr>
        <p:spPr>
          <a:xfrm>
            <a:off x="10677832" y="0"/>
            <a:ext cx="126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GitHub</a:t>
            </a:r>
            <a:endParaRPr lang="ko-KR" altLang="en-US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0" y="5427754"/>
            <a:ext cx="12192000" cy="830997"/>
          </a:xfrm>
          <a:prstGeom prst="rect">
            <a:avLst/>
          </a:prstGeom>
          <a:solidFill>
            <a:schemeClr val="tx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1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en-US" altLang="ko-KR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https://github.com/dibauro3/PotProject</a:t>
            </a:r>
          </a:p>
          <a:p>
            <a:pPr algn="ctr"/>
            <a:endParaRPr lang="ko-KR" altLang="en-US" sz="1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9" t="6182" r="24250" b="30666"/>
          <a:stretch/>
        </p:blipFill>
        <p:spPr>
          <a:xfrm>
            <a:off x="1752601" y="967652"/>
            <a:ext cx="6259484" cy="4330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1" t="52847" r="49999" b="11637"/>
          <a:stretch/>
        </p:blipFill>
        <p:spPr>
          <a:xfrm>
            <a:off x="8151641" y="1566168"/>
            <a:ext cx="2526191" cy="19659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2" t="52847" r="24329" b="26728"/>
          <a:stretch/>
        </p:blipFill>
        <p:spPr>
          <a:xfrm>
            <a:off x="8150679" y="3532102"/>
            <a:ext cx="2527153" cy="1130605"/>
          </a:xfrm>
          <a:prstGeom prst="rect">
            <a:avLst/>
          </a:prstGeom>
        </p:spPr>
      </p:pic>
      <p:sp>
        <p:nvSpPr>
          <p:cNvPr id="13" name="TextBox 26"/>
          <p:cNvSpPr txBox="1"/>
          <p:nvPr/>
        </p:nvSpPr>
        <p:spPr>
          <a:xfrm>
            <a:off x="9635837" y="1957344"/>
            <a:ext cx="713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>
                <a:solidFill>
                  <a:schemeClr val="accent6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박재하</a:t>
            </a:r>
            <a:endParaRPr lang="en-US" altLang="ko-KR" sz="1500" spc="-150" dirty="0">
              <a:solidFill>
                <a:schemeClr val="accent6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9635836" y="2971535"/>
            <a:ext cx="713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solidFill>
                  <a:schemeClr val="accent6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박상근</a:t>
            </a:r>
            <a:endParaRPr lang="en-US" altLang="ko-KR" sz="1500" spc="-150" dirty="0">
              <a:solidFill>
                <a:schemeClr val="accent6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9635836" y="3905833"/>
            <a:ext cx="713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solidFill>
                  <a:schemeClr val="accent6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나지원</a:t>
            </a:r>
            <a:endParaRPr lang="en-US" altLang="ko-KR" sz="1500" spc="-150" dirty="0">
              <a:solidFill>
                <a:schemeClr val="accent6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58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" r="5213" b="9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TextBox 26"/>
          <p:cNvSpPr txBox="1"/>
          <p:nvPr/>
        </p:nvSpPr>
        <p:spPr>
          <a:xfrm>
            <a:off x="8641080" y="0"/>
            <a:ext cx="330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필요 기술 및 참고문헌</a:t>
            </a:r>
            <a:endParaRPr lang="ko-KR" altLang="en-US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" y="1662396"/>
            <a:ext cx="12192000" cy="3726954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1099669" y="1719665"/>
            <a:ext cx="420686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C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뇌를 자극하는 </a:t>
            </a:r>
            <a:r>
              <a:rPr lang="en-US" altLang="ko-KR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C</a:t>
            </a:r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프로그래밍 </a:t>
            </a:r>
            <a:r>
              <a:rPr lang="mr-IN" altLang="ko-KR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–</a:t>
            </a:r>
            <a:r>
              <a:rPr lang="ko-KR" altLang="en-US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한빛 미디어 </a:t>
            </a:r>
            <a:endParaRPr lang="en-US" altLang="ko-KR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Java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뇌를 자극하는 </a:t>
            </a:r>
            <a:r>
              <a:rPr lang="en-US" altLang="ko-KR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Java </a:t>
            </a:r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프로그래밍 </a:t>
            </a:r>
            <a:r>
              <a:rPr lang="mr-IN" altLang="ko-KR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–</a:t>
            </a:r>
            <a:r>
              <a:rPr lang="ko-KR" altLang="en-US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한빛 미디어</a:t>
            </a:r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Python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점프 투 파이썬 </a:t>
            </a:r>
            <a:r>
              <a:rPr lang="en-US" altLang="ko-KR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-</a:t>
            </a:r>
            <a:r>
              <a:rPr lang="ko-KR" altLang="en-US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이지스퍼블리싱</a:t>
            </a:r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Java Script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자바스크립트</a:t>
            </a:r>
            <a:r>
              <a:rPr lang="en-US" altLang="ko-KR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+jQuery </a:t>
            </a:r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완전정복 스터디 </a:t>
            </a:r>
            <a:r>
              <a:rPr lang="en-US" altLang="ko-KR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-</a:t>
            </a:r>
            <a:r>
              <a:rPr lang="ko-KR" altLang="en-US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위키북스</a:t>
            </a:r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Arduino Programming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아두이노 프로젝트 북 </a:t>
            </a:r>
            <a:r>
              <a:rPr lang="en-US" altLang="ko-KR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-ARDUINO</a:t>
            </a:r>
          </a:p>
        </p:txBody>
      </p:sp>
      <p:sp>
        <p:nvSpPr>
          <p:cNvPr id="6" name="TextBox 26"/>
          <p:cNvSpPr txBox="1"/>
          <p:nvPr/>
        </p:nvSpPr>
        <p:spPr>
          <a:xfrm>
            <a:off x="6406203" y="1719665"/>
            <a:ext cx="501236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Raspberry pi Programming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라즈베리 파이</a:t>
            </a:r>
            <a:r>
              <a:rPr lang="en-US" altLang="ko-KR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</a:t>
            </a:r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사물인터넷 프로그래밍의 모든 것 </a:t>
            </a:r>
            <a:r>
              <a:rPr lang="en-US" altLang="ko-KR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-</a:t>
            </a:r>
            <a:r>
              <a:rPr lang="ko-KR" altLang="en-US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제이펍</a:t>
            </a:r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Android Programming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그림으로 쉽게 설명하는 안드로이드 프로그래밍 </a:t>
            </a:r>
            <a:r>
              <a:rPr lang="en-US" altLang="ko-KR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-</a:t>
            </a:r>
            <a:r>
              <a:rPr lang="ko-KR" altLang="en-US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생능출판</a:t>
            </a:r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Linux Programming</a:t>
            </a:r>
          </a:p>
          <a:p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유닉스 시스템 프로그래밍 </a:t>
            </a:r>
            <a:r>
              <a:rPr lang="mr-IN" altLang="ko-KR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–</a:t>
            </a:r>
            <a:r>
              <a:rPr lang="ko-KR" altLang="en-US" sz="1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한빛 미디어</a:t>
            </a:r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endParaRPr lang="en-US" altLang="ko-KR" sz="1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en-US" altLang="ko-KR" sz="20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Parrot pot</a:t>
            </a:r>
          </a:p>
          <a:p>
            <a:r>
              <a:rPr lang="en-US" altLang="ko-KR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https://</a:t>
            </a:r>
            <a:r>
              <a:rPr lang="en-US" altLang="ko-KR" spc="-150" dirty="0" err="1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www.parrot.com</a:t>
            </a:r>
            <a:r>
              <a:rPr lang="en-US" altLang="ko-KR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/us/</a:t>
            </a:r>
            <a:endParaRPr lang="ko-KR" altLang="en-US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0" y="1200730"/>
            <a:ext cx="200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기술 참고 서적</a:t>
            </a:r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15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877860"/>
      </p:ext>
    </p:extLst>
  </p:cSld>
  <p:clrMapOvr>
    <a:masterClrMapping/>
  </p:clrMapOvr>
  <p:transition>
    <p:spli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4" r="744" b="28571"/>
          <a:stretch/>
        </p:blipFill>
        <p:spPr>
          <a:xfrm>
            <a:off x="0" y="1964684"/>
            <a:ext cx="12192000" cy="33475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3664395" y="2707437"/>
            <a:ext cx="48632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Q &amp; A</a:t>
            </a:r>
            <a:endParaRPr lang="ko-KR" altLang="en-US" sz="115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나눔고딕 Bold" panose="020D0304000000000000" pitchFamily="50" charset="-127"/>
                <a:ea typeface="나눔고딕 Bold" panose="020D0304000000000000" pitchFamily="50" charset="-127"/>
              </a:rPr>
              <a:t>16</a:t>
            </a:r>
            <a:endParaRPr kumimoji="1" lang="ko-KR" altLang="en-US" sz="1600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80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8" b="22539"/>
          <a:stretch/>
        </p:blipFill>
        <p:spPr>
          <a:xfrm>
            <a:off x="0" y="1964684"/>
            <a:ext cx="12192000" cy="33475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64685"/>
            <a:ext cx="12192000" cy="3347554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6" name="TextBox 26"/>
          <p:cNvSpPr txBox="1"/>
          <p:nvPr/>
        </p:nvSpPr>
        <p:spPr>
          <a:xfrm>
            <a:off x="2498947" y="2707437"/>
            <a:ext cx="719410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감사합니다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11681138" y="638792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나눔고딕 Bold" panose="020D0304000000000000" pitchFamily="50" charset="-127"/>
                <a:ea typeface="나눔고딕 Bold" panose="020D0304000000000000" pitchFamily="50" charset="-127"/>
              </a:rPr>
              <a:t>17</a:t>
            </a:r>
            <a:endParaRPr kumimoji="1" lang="ko-KR" altLang="en-US" sz="1600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46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722165" y="715218"/>
            <a:ext cx="2996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I N D E X</a:t>
            </a:r>
            <a:endParaRPr kumimoji="1" lang="ko-KR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Nanum Gothic" charset="-127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76296" y="2435149"/>
            <a:ext cx="2323195" cy="646331"/>
            <a:chOff x="611560" y="1484784"/>
            <a:chExt cx="2323195" cy="646331"/>
          </a:xfrm>
        </p:grpSpPr>
        <p:sp>
          <p:nvSpPr>
            <p:cNvPr id="151" name="텍스트 상자 150"/>
            <p:cNvSpPr txBox="1"/>
            <p:nvPr/>
          </p:nvSpPr>
          <p:spPr>
            <a:xfrm>
              <a:off x="611560" y="1484784"/>
              <a:ext cx="78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solidFill>
                    <a:srgbClr val="9CCF3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01</a:t>
              </a:r>
              <a:endParaRPr kumimoji="1" lang="ko-KR" altLang="en-US" sz="3600" dirty="0">
                <a:solidFill>
                  <a:srgbClr val="9CCF32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52" name="텍스트 상자 151"/>
            <p:cNvSpPr txBox="1"/>
            <p:nvPr/>
          </p:nvSpPr>
          <p:spPr>
            <a:xfrm>
              <a:off x="1163116" y="1592505"/>
              <a:ext cx="1771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졸업 연구 개요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576296" y="3406521"/>
            <a:ext cx="1770159" cy="646331"/>
            <a:chOff x="611560" y="1484784"/>
            <a:chExt cx="1770159" cy="646331"/>
          </a:xfrm>
        </p:grpSpPr>
        <p:sp>
          <p:nvSpPr>
            <p:cNvPr id="154" name="텍스트 상자 153"/>
            <p:cNvSpPr txBox="1"/>
            <p:nvPr/>
          </p:nvSpPr>
          <p:spPr>
            <a:xfrm>
              <a:off x="611560" y="1484784"/>
              <a:ext cx="78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solidFill>
                    <a:srgbClr val="9CCF3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02</a:t>
              </a:r>
              <a:endParaRPr kumimoji="1" lang="ko-KR" altLang="en-US" sz="3600" dirty="0">
                <a:solidFill>
                  <a:srgbClr val="9CCF32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55" name="텍스트 상자 154"/>
            <p:cNvSpPr txBox="1"/>
            <p:nvPr/>
          </p:nvSpPr>
          <p:spPr>
            <a:xfrm>
              <a:off x="1163116" y="1592505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관련 사례</a:t>
              </a: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1576296" y="4362455"/>
            <a:ext cx="3044546" cy="646331"/>
            <a:chOff x="611560" y="1484784"/>
            <a:chExt cx="3044546" cy="646331"/>
          </a:xfrm>
        </p:grpSpPr>
        <p:sp>
          <p:nvSpPr>
            <p:cNvPr id="157" name="텍스트 상자 156"/>
            <p:cNvSpPr txBox="1"/>
            <p:nvPr/>
          </p:nvSpPr>
          <p:spPr>
            <a:xfrm>
              <a:off x="611560" y="1484784"/>
              <a:ext cx="78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solidFill>
                    <a:srgbClr val="9CCF3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03</a:t>
              </a:r>
              <a:endParaRPr kumimoji="1" lang="ko-KR" altLang="en-US" sz="3600" dirty="0">
                <a:solidFill>
                  <a:srgbClr val="9CCF32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58" name="텍스트 상자 157"/>
            <p:cNvSpPr txBox="1"/>
            <p:nvPr/>
          </p:nvSpPr>
          <p:spPr>
            <a:xfrm>
              <a:off x="1163116" y="159250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시스템 수행 시나리오</a:t>
              </a: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4602669" y="2435149"/>
            <a:ext cx="2251061" cy="646331"/>
            <a:chOff x="611559" y="1484784"/>
            <a:chExt cx="2251061" cy="646331"/>
          </a:xfrm>
        </p:grpSpPr>
        <p:sp>
          <p:nvSpPr>
            <p:cNvPr id="160" name="텍스트 상자 159"/>
            <p:cNvSpPr txBox="1"/>
            <p:nvPr/>
          </p:nvSpPr>
          <p:spPr>
            <a:xfrm>
              <a:off x="611559" y="1484784"/>
              <a:ext cx="820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solidFill>
                    <a:srgbClr val="9CCF3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04</a:t>
              </a:r>
              <a:endParaRPr kumimoji="1" lang="ko-KR" altLang="en-US" sz="3600" dirty="0">
                <a:solidFill>
                  <a:srgbClr val="9CCF32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61" name="텍스트 상자 160"/>
            <p:cNvSpPr txBox="1"/>
            <p:nvPr/>
          </p:nvSpPr>
          <p:spPr>
            <a:xfrm>
              <a:off x="1163116" y="1592505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시스템 구성도</a:t>
              </a: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4604122" y="3406518"/>
            <a:ext cx="3188817" cy="646331"/>
            <a:chOff x="611559" y="1484784"/>
            <a:chExt cx="3188817" cy="646331"/>
          </a:xfrm>
        </p:grpSpPr>
        <p:sp>
          <p:nvSpPr>
            <p:cNvPr id="163" name="텍스트 상자 162"/>
            <p:cNvSpPr txBox="1"/>
            <p:nvPr/>
          </p:nvSpPr>
          <p:spPr>
            <a:xfrm>
              <a:off x="611559" y="1484784"/>
              <a:ext cx="8191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solidFill>
                    <a:srgbClr val="9CCF3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05</a:t>
              </a:r>
              <a:endParaRPr kumimoji="1" lang="ko-KR" altLang="en-US" sz="3600" dirty="0">
                <a:solidFill>
                  <a:srgbClr val="9CCF32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64" name="텍스트 상자 163"/>
            <p:cNvSpPr txBox="1"/>
            <p:nvPr/>
          </p:nvSpPr>
          <p:spPr>
            <a:xfrm>
              <a:off x="1163116" y="1592505"/>
              <a:ext cx="26372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개발 환경 및 개발 방법</a:t>
              </a: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4602670" y="4362454"/>
            <a:ext cx="1770159" cy="646331"/>
            <a:chOff x="611560" y="1484784"/>
            <a:chExt cx="1770159" cy="646331"/>
          </a:xfrm>
        </p:grpSpPr>
        <p:sp>
          <p:nvSpPr>
            <p:cNvPr id="166" name="텍스트 상자 165"/>
            <p:cNvSpPr txBox="1"/>
            <p:nvPr/>
          </p:nvSpPr>
          <p:spPr>
            <a:xfrm>
              <a:off x="611560" y="1484784"/>
              <a:ext cx="848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solidFill>
                    <a:srgbClr val="9CCF3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06</a:t>
              </a:r>
              <a:endParaRPr kumimoji="1" lang="ko-KR" altLang="en-US" sz="3600" dirty="0">
                <a:solidFill>
                  <a:srgbClr val="9CCF32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67" name="텍스트 상자 166"/>
            <p:cNvSpPr txBox="1"/>
            <p:nvPr/>
          </p:nvSpPr>
          <p:spPr>
            <a:xfrm>
              <a:off x="1163116" y="1592505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업무 분담</a:t>
              </a: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7731762" y="2435143"/>
            <a:ext cx="2876231" cy="646331"/>
            <a:chOff x="611560" y="1484784"/>
            <a:chExt cx="2876231" cy="646331"/>
          </a:xfrm>
        </p:grpSpPr>
        <p:sp>
          <p:nvSpPr>
            <p:cNvPr id="169" name="텍스트 상자 168"/>
            <p:cNvSpPr txBox="1"/>
            <p:nvPr/>
          </p:nvSpPr>
          <p:spPr>
            <a:xfrm>
              <a:off x="611560" y="1484784"/>
              <a:ext cx="743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solidFill>
                    <a:srgbClr val="9CCF3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07</a:t>
              </a:r>
              <a:endParaRPr kumimoji="1" lang="ko-KR" altLang="en-US" sz="3600" dirty="0">
                <a:solidFill>
                  <a:srgbClr val="9CCF32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70" name="텍스트 상자 169"/>
            <p:cNvSpPr txBox="1"/>
            <p:nvPr/>
          </p:nvSpPr>
          <p:spPr>
            <a:xfrm>
              <a:off x="1163116" y="1592505"/>
              <a:ext cx="23246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졸업 연구 수행 일정</a:t>
              </a: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7731761" y="3406516"/>
            <a:ext cx="3044547" cy="646331"/>
            <a:chOff x="611559" y="1484784"/>
            <a:chExt cx="3044547" cy="646331"/>
          </a:xfrm>
        </p:grpSpPr>
        <p:sp>
          <p:nvSpPr>
            <p:cNvPr id="172" name="텍스트 상자 171"/>
            <p:cNvSpPr txBox="1"/>
            <p:nvPr/>
          </p:nvSpPr>
          <p:spPr>
            <a:xfrm>
              <a:off x="611559" y="1484784"/>
              <a:ext cx="843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solidFill>
                    <a:srgbClr val="9CCF3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08</a:t>
              </a:r>
              <a:endParaRPr kumimoji="1" lang="ko-KR" altLang="en-US" sz="3600" dirty="0">
                <a:solidFill>
                  <a:srgbClr val="9CCF32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73" name="텍스트 상자 172"/>
            <p:cNvSpPr txBox="1"/>
            <p:nvPr/>
          </p:nvSpPr>
          <p:spPr>
            <a:xfrm>
              <a:off x="1163116" y="1592505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필요기술 및 참고문헌</a:t>
              </a:r>
            </a:p>
          </p:txBody>
        </p:sp>
      </p:grpSp>
      <p:cxnSp>
        <p:nvCxnSpPr>
          <p:cNvPr id="175" name="직선 연결선[R] 174"/>
          <p:cNvCxnSpPr/>
          <p:nvPr/>
        </p:nvCxnSpPr>
        <p:spPr>
          <a:xfrm>
            <a:off x="4600652" y="2391083"/>
            <a:ext cx="0" cy="2689254"/>
          </a:xfrm>
          <a:prstGeom prst="line">
            <a:avLst/>
          </a:prstGeom>
          <a:ln w="31750">
            <a:solidFill>
              <a:srgbClr val="9CC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그룹 175"/>
          <p:cNvGrpSpPr/>
          <p:nvPr/>
        </p:nvGrpSpPr>
        <p:grpSpPr>
          <a:xfrm>
            <a:off x="7731761" y="4336319"/>
            <a:ext cx="1310098" cy="646331"/>
            <a:chOff x="611559" y="1484784"/>
            <a:chExt cx="1310098" cy="646331"/>
          </a:xfrm>
        </p:grpSpPr>
        <p:sp>
          <p:nvSpPr>
            <p:cNvPr id="177" name="텍스트 상자 176"/>
            <p:cNvSpPr txBox="1"/>
            <p:nvPr/>
          </p:nvSpPr>
          <p:spPr>
            <a:xfrm>
              <a:off x="611559" y="1484784"/>
              <a:ext cx="743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3600" dirty="0">
                  <a:solidFill>
                    <a:srgbClr val="9CCF32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09</a:t>
              </a:r>
              <a:endParaRPr kumimoji="1" lang="ko-KR" altLang="en-US" sz="3600" dirty="0">
                <a:solidFill>
                  <a:srgbClr val="9CCF32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  <p:sp>
          <p:nvSpPr>
            <p:cNvPr id="178" name="텍스트 상자 177"/>
            <p:cNvSpPr txBox="1"/>
            <p:nvPr/>
          </p:nvSpPr>
          <p:spPr>
            <a:xfrm>
              <a:off x="1163116" y="1592505"/>
              <a:ext cx="7585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 dirty="0">
                  <a:latin typeface="나눔고딕 Bold" panose="020D0304000000000000" pitchFamily="50" charset="-127"/>
                  <a:ea typeface="나눔고딕 Bold" panose="020D0304000000000000" pitchFamily="50" charset="-127"/>
                  <a:cs typeface="Nanum Gothic" charset="-127"/>
                </a:rPr>
                <a:t>Q&amp;A</a:t>
              </a:r>
              <a:endParaRPr kumimoji="1" lang="ko-KR" altLang="en-US" sz="2000" b="1" dirty="0"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endParaRPr>
            </a:p>
          </p:txBody>
        </p:sp>
      </p:grpSp>
      <p:cxnSp>
        <p:nvCxnSpPr>
          <p:cNvPr id="179" name="직선 연결선[R] 178"/>
          <p:cNvCxnSpPr/>
          <p:nvPr/>
        </p:nvCxnSpPr>
        <p:spPr>
          <a:xfrm>
            <a:off x="7708012" y="2402958"/>
            <a:ext cx="0" cy="2689254"/>
          </a:xfrm>
          <a:prstGeom prst="line">
            <a:avLst/>
          </a:prstGeom>
          <a:ln w="31750">
            <a:solidFill>
              <a:srgbClr val="9CC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58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9252065" y="0"/>
            <a:ext cx="2689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지적 </a:t>
            </a:r>
            <a:r>
              <a:rPr lang="ko-KR" altLang="en-US" sz="2800" spc="-15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사항 및 답변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681138" y="638792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9" name="TextBox 26"/>
          <p:cNvSpPr txBox="1"/>
          <p:nvPr/>
        </p:nvSpPr>
        <p:spPr>
          <a:xfrm>
            <a:off x="0" y="1281732"/>
            <a:ext cx="12192000" cy="4770537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2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ko-KR" altLang="en-US" sz="24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지난 발표에서의 지적 사항 및 답변</a:t>
            </a:r>
            <a:endParaRPr lang="en-US" altLang="ko-KR" sz="24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marL="342900" indent="-342900">
              <a:buFont typeface="Arial" charset="0"/>
              <a:buChar char="•"/>
            </a:pPr>
            <a:endParaRPr lang="en-US" altLang="ko-KR" sz="2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상태 파악을 자동으로 해줄 필요가 있음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(2 page )</a:t>
            </a:r>
          </a:p>
          <a:p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     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	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각종센서의 데이터를 </a:t>
            </a:r>
            <a:r>
              <a:rPr lang="ko-KR" altLang="en-US" sz="2000" b="1" spc="-150" dirty="0">
                <a:solidFill>
                  <a:srgbClr val="65AA34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시간별로 기록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하여 식물의 상태 파악을 용이하게 함</a:t>
            </a:r>
            <a:endParaRPr lang="en-US" altLang="ko-KR" sz="2000" b="1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Nanum Gothic" charset="-127"/>
            </a:endParaRPr>
          </a:p>
          <a:p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 </a:t>
            </a:r>
            <a:endParaRPr lang="en-US" altLang="ko-KR" sz="2000" b="1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Nanum Gothic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응용이 단순함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(8 page)</a:t>
            </a:r>
          </a:p>
          <a:p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    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	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배지 수여 및 일지 작성 등의 </a:t>
            </a:r>
            <a:r>
              <a:rPr lang="ko-KR" altLang="en-US" sz="2000" b="1" spc="-150" dirty="0">
                <a:solidFill>
                  <a:srgbClr val="65AA34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쉽고 간단한 기능들을 제거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</a:t>
            </a:r>
            <a:endParaRPr lang="en-US" altLang="ko-KR" sz="2000" b="1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Nanum Gothic" charset="-127"/>
            </a:endParaRPr>
          </a:p>
          <a:p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    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	</a:t>
            </a:r>
            <a:r>
              <a:rPr lang="ko-KR" altLang="en-US" sz="2000" b="1" spc="-150" dirty="0">
                <a:solidFill>
                  <a:srgbClr val="65AA34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자동 급수 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및 광합성을 도와 줄  </a:t>
            </a:r>
            <a:r>
              <a:rPr lang="en-US" altLang="ko-KR" sz="2000" b="1" spc="-150" dirty="0">
                <a:solidFill>
                  <a:srgbClr val="65AA34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LED </a:t>
            </a:r>
            <a:r>
              <a:rPr lang="ko-KR" altLang="en-US" sz="2000" b="1" spc="-150" dirty="0">
                <a:solidFill>
                  <a:srgbClr val="65AA34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조명 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추가 제어  </a:t>
            </a:r>
            <a:endParaRPr lang="en-US" altLang="ko-KR" sz="2000" b="1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Nanum Gothic" charset="-127"/>
            </a:endParaRPr>
          </a:p>
          <a:p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</a:t>
            </a:r>
            <a:endParaRPr lang="en-US" altLang="ko-KR" sz="2000" b="1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Nanum Gothic" charset="-127"/>
            </a:endParaRPr>
          </a:p>
          <a:p>
            <a:pPr marL="342900" indent="-342900">
              <a:buFont typeface="Arial" charset="0"/>
              <a:buChar char="•"/>
            </a:pP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식물을 키우는 전문 장치 형태로 발전시키면 좋을듯 함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(2,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6,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8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page) </a:t>
            </a:r>
          </a:p>
          <a:p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    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	</a:t>
            </a:r>
            <a:r>
              <a:rPr lang="ko-KR" altLang="en-US" sz="2000" b="1" spc="-150" dirty="0">
                <a:solidFill>
                  <a:srgbClr val="65AA34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자동화 기능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들을 통해 사람이 직접 제어하지 않고도 전문적으로 식물 재배 가능 </a:t>
            </a:r>
            <a:endParaRPr lang="en-US" altLang="ko-KR" sz="2000" b="1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Nanum Gothic" charset="-127"/>
            </a:endParaRPr>
          </a:p>
          <a:p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     </a:t>
            </a:r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	</a:t>
            </a:r>
            <a:r>
              <a:rPr lang="ko-KR" altLang="en-US" sz="2000" b="1" spc="-150" dirty="0">
                <a:solidFill>
                  <a:srgbClr val="65AA34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데이터의 정확성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을 높이기 위해 수집 및 분석을 상세히 수행</a:t>
            </a:r>
            <a:endParaRPr lang="en-US" altLang="ko-KR" sz="2000" b="1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Nanum Gothic" charset="-127"/>
            </a:endParaRPr>
          </a:p>
          <a:p>
            <a:r>
              <a:rPr lang="en-US" altLang="ko-KR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	</a:t>
            </a:r>
            <a:r>
              <a:rPr lang="ko-KR" altLang="en-US" sz="2000" b="1" spc="-150" dirty="0">
                <a:solidFill>
                  <a:srgbClr val="65AA34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식물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</a:t>
            </a:r>
            <a:r>
              <a:rPr lang="ko-KR" altLang="en-US" sz="2000" b="1" spc="-150" dirty="0">
                <a:solidFill>
                  <a:srgbClr val="65AA34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관련 전문 데이터</a:t>
            </a:r>
            <a:r>
              <a:rPr lang="ko-KR" altLang="en-US" sz="2000" b="1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를 이용해 신뢰성 높은 재배 정보 제공</a:t>
            </a:r>
            <a:endParaRPr lang="en-US" altLang="ko-KR" sz="2000" b="1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  <a:cs typeface="Nanum Gothic" charset="-127"/>
            </a:endParaRPr>
          </a:p>
          <a:p>
            <a:endParaRPr lang="en-US" altLang="ko-KR" sz="2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9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58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9185564" y="0"/>
            <a:ext cx="275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지적 사항 및 답변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681138" y="638792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2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27069" y="828202"/>
            <a:ext cx="7563703" cy="4853475"/>
            <a:chOff x="520753" y="843517"/>
            <a:chExt cx="9431336" cy="576033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차트 9"/>
                <p:cNvGraphicFramePr/>
                <p:nvPr>
                  <p:extLst>
                    <p:ext uri="{D42A27DB-BD31-4B8C-83A1-F6EECF244321}">
                      <p14:modId xmlns:p14="http://schemas.microsoft.com/office/powerpoint/2010/main" val="2039037178"/>
                    </p:ext>
                  </p:extLst>
                </p:nvPr>
              </p:nvGraphicFramePr>
              <p:xfrm>
                <a:off x="906927" y="1185186"/>
                <a:ext cx="8128000" cy="54186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</mc:Choice>
          <mc:Fallback xmlns="">
            <p:graphicFrame>
              <p:nvGraphicFramePr>
                <p:cNvPr id="10" name="차트 9"/>
                <p:cNvGraphicFramePr/>
                <p:nvPr>
                  <p:extLst>
                    <p:ext uri="{D42A27DB-BD31-4B8C-83A1-F6EECF244321}">
                      <p14:modId xmlns:p14="http://schemas.microsoft.com/office/powerpoint/2010/main" val="2039037178"/>
                    </p:ext>
                  </p:extLst>
                </p:nvPr>
              </p:nvGraphicFramePr>
              <p:xfrm>
                <a:off x="906927" y="1185186"/>
                <a:ext cx="8128000" cy="541866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26"/>
                <p:cNvSpPr txBox="1"/>
                <p:nvPr/>
              </p:nvSpPr>
              <p:spPr>
                <a:xfrm>
                  <a:off x="520753" y="843517"/>
                  <a:ext cx="1054556" cy="401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spc="-150" dirty="0">
                      <a:solidFill>
                        <a:schemeClr val="bg1"/>
                      </a:solidFill>
                      <a:latin typeface="나눔고딕 Bold" panose="020D0304000000000000" pitchFamily="50" charset="-127"/>
                      <a:ea typeface="나눔고딕 Bold" panose="020D0304000000000000" pitchFamily="50" charset="-127"/>
                    </a:rPr>
                    <a:t>단위</a:t>
                  </a:r>
                  <a:r>
                    <a:rPr lang="en-US" altLang="ko-KR" sz="1600" spc="-150" dirty="0">
                      <a:solidFill>
                        <a:schemeClr val="bg1"/>
                      </a:solidFill>
                      <a:latin typeface="나눔고딕 Bold" panose="020D0304000000000000" pitchFamily="50" charset="-127"/>
                      <a:ea typeface="나눔고딕 Bold" panose="020D0304000000000000" pitchFamily="50" charset="-127"/>
                    </a:rPr>
                    <a:t>:</a:t>
                  </a:r>
                  <a:r>
                    <a:rPr lang="ko-KR" altLang="en-US" sz="1600" spc="-150" dirty="0">
                      <a:solidFill>
                        <a:schemeClr val="bg1"/>
                      </a:solidFill>
                      <a:latin typeface="나눔고딕 Bold" panose="020D0304000000000000" pitchFamily="50" charset="-127"/>
                      <a:ea typeface="나눔고딕 Bold" panose="020D0304000000000000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600" b="0" i="0" spc="-15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ko-KR" altLang="en-US" sz="1600" i="1" spc="-15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℃</m:t>
                      </m:r>
                    </m:oMath>
                  </a14:m>
                  <a:endParaRPr lang="en-US" altLang="ko-KR" sz="1600" spc="-150" dirty="0">
                    <a:solidFill>
                      <a:schemeClr val="bg1"/>
                    </a:solidFill>
                    <a:latin typeface="나눔고딕 Bold" panose="020D0304000000000000" pitchFamily="50" charset="-127"/>
                    <a:ea typeface="나눔고딕 Bold" panose="020D0304000000000000" pitchFamily="50" charset="-127"/>
                  </a:endParaRPr>
                </a:p>
              </p:txBody>
            </p:sp>
          </mc:Choice>
          <mc:Fallback>
            <p:sp>
              <p:nvSpPr>
                <p:cNvPr id="18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753" y="843517"/>
                  <a:ext cx="1054556" cy="401812"/>
                </a:xfrm>
                <a:prstGeom prst="rect">
                  <a:avLst/>
                </a:prstGeom>
                <a:blipFill>
                  <a:blip r:embed="rId5"/>
                  <a:stretch>
                    <a:fillRect l="-1449"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6"/>
                <p:cNvSpPr txBox="1"/>
                <p:nvPr/>
              </p:nvSpPr>
              <p:spPr>
                <a:xfrm>
                  <a:off x="8823367" y="5651329"/>
                  <a:ext cx="1128722" cy="401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spc="-150" dirty="0">
                      <a:solidFill>
                        <a:schemeClr val="bg1"/>
                      </a:solidFill>
                      <a:latin typeface="나눔고딕 Bold" panose="020D0304000000000000" pitchFamily="50" charset="-127"/>
                      <a:ea typeface="나눔고딕 Bold" panose="020D0304000000000000" pitchFamily="50" charset="-127"/>
                    </a:rPr>
                    <a:t>단위</a:t>
                  </a:r>
                  <a:r>
                    <a:rPr lang="en-US" altLang="ko-KR" sz="1600" spc="-150" dirty="0">
                      <a:solidFill>
                        <a:schemeClr val="bg1"/>
                      </a:solidFill>
                      <a:latin typeface="나눔고딕 Bold" panose="020D0304000000000000" pitchFamily="50" charset="-127"/>
                      <a:ea typeface="나눔고딕 Bold" panose="020D0304000000000000" pitchFamily="50" charset="-127"/>
                    </a:rPr>
                    <a:t>:</a:t>
                  </a:r>
                  <a:r>
                    <a:rPr lang="ko-KR" altLang="en-US" sz="1600" spc="-150" dirty="0">
                      <a:solidFill>
                        <a:schemeClr val="bg1"/>
                      </a:solidFill>
                      <a:latin typeface="나눔고딕 Bold" panose="020D0304000000000000" pitchFamily="50" charset="-127"/>
                      <a:ea typeface="나눔고딕 Bold" panose="020D0304000000000000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600" b="0" i="0" spc="-150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ko-KR" altLang="en-US" sz="1600" b="1" i="0" spc="-15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Nanum Gothic" charset="-127"/>
                          <a:cs typeface="Nanum Gothic" charset="-127"/>
                        </a:rPr>
                        <m:t>분</m:t>
                      </m:r>
                    </m:oMath>
                  </a14:m>
                  <a:endParaRPr lang="en-US" altLang="ko-KR" sz="1600" b="1" spc="-150" dirty="0">
                    <a:solidFill>
                      <a:schemeClr val="bg1"/>
                    </a:solidFill>
                    <a:latin typeface="나눔고딕 Bold" panose="020D0304000000000000" pitchFamily="50" charset="-127"/>
                    <a:ea typeface="나눔고딕 Bold" panose="020D0304000000000000" pitchFamily="50" charset="-127"/>
                    <a:cs typeface="Nanum Gothic" charset="-127"/>
                  </a:endParaRPr>
                </a:p>
              </p:txBody>
            </p:sp>
          </mc:Choice>
          <mc:Fallback>
            <p:sp>
              <p:nvSpPr>
                <p:cNvPr id="21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3367" y="5651329"/>
                  <a:ext cx="1128722" cy="401812"/>
                </a:xfrm>
                <a:prstGeom prst="rect">
                  <a:avLst/>
                </a:prstGeom>
                <a:blipFill>
                  <a:blip r:embed="rId6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6"/>
          <p:cNvSpPr txBox="1"/>
          <p:nvPr/>
        </p:nvSpPr>
        <p:spPr>
          <a:xfrm>
            <a:off x="3236835" y="261610"/>
            <a:ext cx="571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시간별 데이터 측정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3625734" y="6012928"/>
            <a:ext cx="6192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10</a:t>
            </a:r>
            <a:r>
              <a:rPr kumimoji="1" lang="ko-KR" altLang="en-US" sz="2000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초 마다 값을 측정하고 평균을 내어 분 단위로 기록</a:t>
            </a:r>
          </a:p>
        </p:txBody>
      </p:sp>
    </p:spTree>
    <p:extLst>
      <p:ext uri="{BB962C8B-B14F-4D97-AF65-F5344CB8AC3E}">
        <p14:creationId xmlns:p14="http://schemas.microsoft.com/office/powerpoint/2010/main" val="75169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58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10249592" y="0"/>
            <a:ext cx="1692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개발 배경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681138" y="638792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2313254857"/>
              </p:ext>
            </p:extLst>
          </p:nvPr>
        </p:nvGraphicFramePr>
        <p:xfrm>
          <a:off x="2787996" y="1348485"/>
          <a:ext cx="6616008" cy="462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26"/>
          <p:cNvSpPr txBox="1"/>
          <p:nvPr/>
        </p:nvSpPr>
        <p:spPr>
          <a:xfrm>
            <a:off x="3373967" y="3016035"/>
            <a:ext cx="132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단위면적당 생산량</a:t>
            </a:r>
            <a:endParaRPr lang="en-US" altLang="ko-KR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4950845" y="3016037"/>
            <a:ext cx="868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1</a:t>
            </a:r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인당</a:t>
            </a:r>
            <a:endParaRPr lang="en-US" altLang="ko-KR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생산량</a:t>
            </a:r>
            <a:endParaRPr lang="en-US" altLang="ko-KR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6328755" y="3640793"/>
            <a:ext cx="89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고용</a:t>
            </a:r>
            <a:endParaRPr lang="en-US" altLang="ko-KR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노동비</a:t>
            </a:r>
            <a:endParaRPr lang="en-US" altLang="ko-KR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6" name="TextBox 26"/>
          <p:cNvSpPr txBox="1"/>
          <p:nvPr/>
        </p:nvSpPr>
        <p:spPr>
          <a:xfrm>
            <a:off x="7697813" y="3645173"/>
            <a:ext cx="89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병해충</a:t>
            </a:r>
            <a:endParaRPr lang="en-US" altLang="ko-KR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질병</a:t>
            </a:r>
            <a:endParaRPr lang="en-US" altLang="ko-KR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8" name="TextBox 26"/>
          <p:cNvSpPr txBox="1"/>
          <p:nvPr/>
        </p:nvSpPr>
        <p:spPr>
          <a:xfrm>
            <a:off x="4789016" y="155482"/>
            <a:ext cx="2613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스마트 팜 생산성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2" name="TextBox 26"/>
          <p:cNvSpPr txBox="1"/>
          <p:nvPr/>
        </p:nvSpPr>
        <p:spPr>
          <a:xfrm>
            <a:off x="8146056" y="1087909"/>
            <a:ext cx="1848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출처</a:t>
            </a:r>
            <a:r>
              <a:rPr lang="en-US" altLang="ko-KR" sz="16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</a:t>
            </a:r>
            <a:r>
              <a:rPr lang="ko-KR" altLang="en-US" sz="16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농림축산식품</a:t>
            </a:r>
            <a:endParaRPr lang="en-US" altLang="ko-KR" sz="16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497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58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10249592" y="0"/>
            <a:ext cx="1692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개발 배경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11681138" y="638792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4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1993669" y="379925"/>
            <a:ext cx="820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전세계 농업 분야 신생 벤처 투자 추이</a:t>
            </a:r>
            <a:endParaRPr lang="en-US" altLang="ko-KR" sz="20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57433" y="745684"/>
            <a:ext cx="8128000" cy="5418667"/>
            <a:chOff x="1857433" y="579980"/>
            <a:chExt cx="8128000" cy="5418667"/>
          </a:xfrm>
        </p:grpSpPr>
        <p:graphicFrame>
          <p:nvGraphicFramePr>
            <p:cNvPr id="3" name="차트 2"/>
            <p:cNvGraphicFramePr/>
            <p:nvPr>
              <p:extLst>
                <p:ext uri="{D42A27DB-BD31-4B8C-83A1-F6EECF244321}">
                  <p14:modId xmlns:p14="http://schemas.microsoft.com/office/powerpoint/2010/main" val="1787382320"/>
                </p:ext>
              </p:extLst>
            </p:nvPr>
          </p:nvGraphicFramePr>
          <p:xfrm>
            <a:off x="1857433" y="579980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0" name="TextBox 26"/>
            <p:cNvSpPr txBox="1"/>
            <p:nvPr/>
          </p:nvSpPr>
          <p:spPr>
            <a:xfrm>
              <a:off x="2370513" y="5112639"/>
              <a:ext cx="5925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spc="-15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2010</a:t>
              </a:r>
            </a:p>
          </p:txBody>
        </p:sp>
        <p:sp>
          <p:nvSpPr>
            <p:cNvPr id="21" name="TextBox 26"/>
            <p:cNvSpPr txBox="1"/>
            <p:nvPr/>
          </p:nvSpPr>
          <p:spPr>
            <a:xfrm>
              <a:off x="3761509" y="5112639"/>
              <a:ext cx="5925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spc="-15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2011</a:t>
              </a:r>
            </a:p>
          </p:txBody>
        </p:sp>
        <p:sp>
          <p:nvSpPr>
            <p:cNvPr id="23" name="TextBox 26"/>
            <p:cNvSpPr txBox="1"/>
            <p:nvPr/>
          </p:nvSpPr>
          <p:spPr>
            <a:xfrm>
              <a:off x="5152505" y="5112639"/>
              <a:ext cx="5925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spc="-15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2012</a:t>
              </a:r>
            </a:p>
          </p:txBody>
        </p:sp>
        <p:sp>
          <p:nvSpPr>
            <p:cNvPr id="24" name="TextBox 26"/>
            <p:cNvSpPr txBox="1"/>
            <p:nvPr/>
          </p:nvSpPr>
          <p:spPr>
            <a:xfrm>
              <a:off x="6543501" y="5112951"/>
              <a:ext cx="5925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spc="-15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2013</a:t>
              </a:r>
            </a:p>
          </p:txBody>
        </p:sp>
        <p:sp>
          <p:nvSpPr>
            <p:cNvPr id="25" name="TextBox 26"/>
            <p:cNvSpPr txBox="1"/>
            <p:nvPr/>
          </p:nvSpPr>
          <p:spPr>
            <a:xfrm>
              <a:off x="7934497" y="5087000"/>
              <a:ext cx="5925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spc="-15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2014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322262" y="5112639"/>
              <a:ext cx="5925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spc="-150" dirty="0">
                  <a:solidFill>
                    <a:schemeClr val="bg1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2015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88647" y="579980"/>
            <a:ext cx="1226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단위</a:t>
            </a:r>
            <a:r>
              <a:rPr lang="en-US" altLang="ko-KR" sz="15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:</a:t>
            </a:r>
            <a:r>
              <a:rPr lang="ko-KR" altLang="en-US" sz="15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억 달러</a:t>
            </a:r>
            <a:endParaRPr lang="en-US" altLang="ko-KR" sz="15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1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" b="58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9146502" y="0"/>
            <a:ext cx="279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졸업 연구 개요</a:t>
            </a:r>
          </a:p>
        </p:txBody>
      </p:sp>
      <p:sp>
        <p:nvSpPr>
          <p:cNvPr id="13" name="TextBox 26"/>
          <p:cNvSpPr txBox="1"/>
          <p:nvPr/>
        </p:nvSpPr>
        <p:spPr>
          <a:xfrm>
            <a:off x="4749051" y="208855"/>
            <a:ext cx="2693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개발 목표 </a:t>
            </a:r>
            <a:r>
              <a:rPr lang="en-US" altLang="ko-KR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&amp;</a:t>
            </a:r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 효과 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1681138" y="638792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5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0" y="1947980"/>
            <a:ext cx="12192000" cy="3108543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체계적이고 전문적인 자동화 식물 육성 화분을 개발하여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필요한 노동력을 감소시키고 친환경적인 식물을 기를 수 있다</a:t>
            </a:r>
            <a:r>
              <a:rPr lang="en-US" altLang="ko-KR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.</a:t>
            </a:r>
          </a:p>
          <a:p>
            <a:pPr algn="ctr"/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pPr algn="ctr"/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79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111"/>
          <a:stretch/>
        </p:blipFill>
        <p:spPr>
          <a:xfrm>
            <a:off x="0" y="0"/>
            <a:ext cx="12207242" cy="6857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-8314"/>
            <a:ext cx="12208626" cy="6857999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10349344" y="0"/>
            <a:ext cx="1592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관련 사례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1" t="5741" r="29108" b="1926"/>
          <a:stretch/>
        </p:blipFill>
        <p:spPr>
          <a:xfrm>
            <a:off x="289364" y="921543"/>
            <a:ext cx="2728913" cy="3957638"/>
          </a:xfrm>
          <a:prstGeom prst="rect">
            <a:avLst/>
          </a:prstGeom>
        </p:spPr>
      </p:pic>
      <p:sp>
        <p:nvSpPr>
          <p:cNvPr id="15" name="TextBox 26"/>
          <p:cNvSpPr txBox="1"/>
          <p:nvPr/>
        </p:nvSpPr>
        <p:spPr>
          <a:xfrm>
            <a:off x="455132" y="5539113"/>
            <a:ext cx="2045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Parrot POT</a:t>
            </a:r>
            <a:endParaRPr lang="en-US" altLang="ko-KR" sz="2800" spc="-15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276818"/>
              </p:ext>
            </p:extLst>
          </p:nvPr>
        </p:nvGraphicFramePr>
        <p:xfrm>
          <a:off x="3018277" y="2042159"/>
          <a:ext cx="8814897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8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Parrot</a:t>
                      </a:r>
                      <a:r>
                        <a:rPr lang="en-US" altLang="ko-KR" sz="2000" b="1" baseline="0" dirty="0"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 POT</a:t>
                      </a:r>
                      <a:endParaRPr lang="ko-KR" altLang="en-US" sz="2000" b="1" dirty="0"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졸업 작품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자동 급수 시스템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흙 온도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 습도 상태 확인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8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천여개의 식물 정보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O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*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일조량 확인 및 제어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LED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를 통한 광합성 도움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사진 및 영상 촬영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X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고딕 Bold" panose="020D0304000000000000" pitchFamily="50" charset="-127"/>
                        <a:ea typeface="나눔고딕 Bold" panose="020D0304000000000000" pitchFamily="50" charset="-127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나눔고딕 Bold" panose="020D0304000000000000" pitchFamily="50" charset="-127"/>
                          <a:ea typeface="나눔고딕 Bold" panose="020D0304000000000000" pitchFamily="50" charset="-127"/>
                        </a:rPr>
                        <a:t>O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텍스트 상자 12"/>
          <p:cNvSpPr txBox="1"/>
          <p:nvPr/>
        </p:nvSpPr>
        <p:spPr>
          <a:xfrm>
            <a:off x="11681138" y="638792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6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3233650" y="5303520"/>
            <a:ext cx="742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*</a:t>
            </a:r>
            <a:r>
              <a:rPr kumimoji="1" lang="en-US" altLang="ko-KR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)</a:t>
            </a:r>
            <a:r>
              <a:rPr kumimoji="1" lang="ko-KR" altLang="en-US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초기 식물 정보 데이터는 </a:t>
            </a:r>
            <a:r>
              <a:rPr kumimoji="1" lang="en-US" altLang="ko-KR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30</a:t>
            </a:r>
            <a:r>
              <a:rPr kumimoji="1" lang="ko-KR" altLang="en-US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여개 </a:t>
            </a:r>
            <a:r>
              <a:rPr kumimoji="1" lang="en-US" altLang="ko-KR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,</a:t>
            </a:r>
            <a:r>
              <a:rPr kumimoji="1" lang="ko-KR" altLang="en-US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 차후 필요한 데이터 추가 가능</a:t>
            </a:r>
          </a:p>
        </p:txBody>
      </p:sp>
    </p:spTree>
    <p:extLst>
      <p:ext uri="{BB962C8B-B14F-4D97-AF65-F5344CB8AC3E}">
        <p14:creationId xmlns:p14="http://schemas.microsoft.com/office/powerpoint/2010/main" val="18641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0" y="3049898"/>
            <a:ext cx="12192000" cy="3347554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r="1106" b="119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8654902" y="0"/>
            <a:ext cx="3286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시스템 수행 시나리오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0" t="8121" r="26933" b="10367"/>
          <a:stretch/>
        </p:blipFill>
        <p:spPr>
          <a:xfrm>
            <a:off x="5499462" y="2528595"/>
            <a:ext cx="1193075" cy="20247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16371" r="29848"/>
          <a:stretch/>
        </p:blipFill>
        <p:spPr>
          <a:xfrm>
            <a:off x="2502826" y="2693268"/>
            <a:ext cx="1403648" cy="147146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85525" y="2517293"/>
            <a:ext cx="1823411" cy="1823411"/>
          </a:xfrm>
          <a:prstGeom prst="rect">
            <a:avLst/>
          </a:prstGeom>
        </p:spPr>
      </p:pic>
      <p:sp>
        <p:nvSpPr>
          <p:cNvPr id="42" name="타원 41"/>
          <p:cNvSpPr>
            <a:spLocks noChangeAspect="1"/>
          </p:cNvSpPr>
          <p:nvPr/>
        </p:nvSpPr>
        <p:spPr>
          <a:xfrm>
            <a:off x="8092619" y="3736947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3" name="타원 42"/>
          <p:cNvSpPr>
            <a:spLocks noChangeAspect="1"/>
          </p:cNvSpPr>
          <p:nvPr/>
        </p:nvSpPr>
        <p:spPr>
          <a:xfrm>
            <a:off x="7559190" y="3736947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4" name="타원 43"/>
          <p:cNvSpPr>
            <a:spLocks noChangeAspect="1"/>
          </p:cNvSpPr>
          <p:nvPr/>
        </p:nvSpPr>
        <p:spPr>
          <a:xfrm>
            <a:off x="7012918" y="3736947"/>
            <a:ext cx="186858" cy="186858"/>
          </a:xfrm>
          <a:prstGeom prst="ellipse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9" name="타원 48"/>
          <p:cNvSpPr>
            <a:spLocks noChangeAspect="1"/>
          </p:cNvSpPr>
          <p:nvPr/>
        </p:nvSpPr>
        <p:spPr>
          <a:xfrm>
            <a:off x="5107710" y="3447538"/>
            <a:ext cx="186858" cy="186858"/>
          </a:xfrm>
          <a:prstGeom prst="ellipse">
            <a:avLst/>
          </a:prstGeom>
          <a:solidFill>
            <a:srgbClr val="FF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0" name="타원 49"/>
          <p:cNvSpPr>
            <a:spLocks noChangeAspect="1"/>
          </p:cNvSpPr>
          <p:nvPr/>
        </p:nvSpPr>
        <p:spPr>
          <a:xfrm>
            <a:off x="4574281" y="3447538"/>
            <a:ext cx="186858" cy="186858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51" name="타원 50"/>
          <p:cNvSpPr>
            <a:spLocks noChangeAspect="1"/>
          </p:cNvSpPr>
          <p:nvPr/>
        </p:nvSpPr>
        <p:spPr>
          <a:xfrm>
            <a:off x="4028009" y="3447538"/>
            <a:ext cx="186858" cy="186858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5730239" y="1771559"/>
            <a:ext cx="740377" cy="805198"/>
            <a:chOff x="1683009" y="828226"/>
            <a:chExt cx="740377" cy="805198"/>
          </a:xfrm>
        </p:grpSpPr>
        <p:sp>
          <p:nvSpPr>
            <p:cNvPr id="69" name="TextBox 26"/>
            <p:cNvSpPr txBox="1"/>
            <p:nvPr/>
          </p:nvSpPr>
          <p:spPr>
            <a:xfrm>
              <a:off x="1683009" y="1294870"/>
              <a:ext cx="740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>
                  <a:solidFill>
                    <a:srgbClr val="FF0000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물 부족</a:t>
              </a:r>
              <a:endParaRPr lang="en-US" altLang="ko-KR" sz="1600" spc="-150" dirty="0">
                <a:solidFill>
                  <a:srgbClr val="FF0000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7334" y="828226"/>
              <a:ext cx="551728" cy="551728"/>
            </a:xfrm>
            <a:prstGeom prst="rect">
              <a:avLst/>
            </a:prstGeom>
          </p:spPr>
        </p:pic>
      </p:grpSp>
      <p:sp>
        <p:nvSpPr>
          <p:cNvPr id="35" name="타원 34"/>
          <p:cNvSpPr>
            <a:spLocks noChangeAspect="1"/>
          </p:cNvSpPr>
          <p:nvPr/>
        </p:nvSpPr>
        <p:spPr>
          <a:xfrm>
            <a:off x="7012918" y="3130155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6" name="타원 35"/>
          <p:cNvSpPr>
            <a:spLocks noChangeAspect="1"/>
          </p:cNvSpPr>
          <p:nvPr/>
        </p:nvSpPr>
        <p:spPr>
          <a:xfrm>
            <a:off x="7559190" y="3124713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7" name="타원 36"/>
          <p:cNvSpPr>
            <a:spLocks noChangeAspect="1"/>
          </p:cNvSpPr>
          <p:nvPr/>
        </p:nvSpPr>
        <p:spPr>
          <a:xfrm>
            <a:off x="8098667" y="3133256"/>
            <a:ext cx="186858" cy="186858"/>
          </a:xfrm>
          <a:prstGeom prst="ellipse">
            <a:avLst/>
          </a:prstGeom>
          <a:solidFill>
            <a:schemeClr val="accent5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9" name="텍스트 상자 38"/>
          <p:cNvSpPr txBox="1"/>
          <p:nvPr/>
        </p:nvSpPr>
        <p:spPr>
          <a:xfrm>
            <a:off x="11681138" y="638792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7</a:t>
            </a:r>
            <a:endParaRPr kumimoji="1" lang="ko-KR" altLang="en-US" sz="1600" dirty="0">
              <a:solidFill>
                <a:schemeClr val="bg1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8577932" y="4539009"/>
            <a:ext cx="12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자동 급수</a:t>
            </a:r>
          </a:p>
        </p:txBody>
      </p:sp>
      <p:sp>
        <p:nvSpPr>
          <p:cNvPr id="23" name="텍스트 상자 22"/>
          <p:cNvSpPr txBox="1"/>
          <p:nvPr/>
        </p:nvSpPr>
        <p:spPr>
          <a:xfrm>
            <a:off x="2485251" y="4501368"/>
            <a:ext cx="143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  <a:cs typeface="Nanum Gothic" charset="-127"/>
              </a:rPr>
              <a:t>사용자 알림</a:t>
            </a:r>
          </a:p>
        </p:txBody>
      </p:sp>
    </p:spTree>
    <p:extLst>
      <p:ext uri="{BB962C8B-B14F-4D97-AF65-F5344CB8AC3E}">
        <p14:creationId xmlns:p14="http://schemas.microsoft.com/office/powerpoint/2010/main" val="1610824060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6144</TotalTime>
  <Words>665</Words>
  <Application>Microsoft Office PowerPoint</Application>
  <PresentationFormat>와이드스크린</PresentationFormat>
  <Paragraphs>318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Arial</vt:lpstr>
      <vt:lpstr>Nanum Gothic ExtraBold</vt:lpstr>
      <vt:lpstr>나눔고딕 Bold</vt:lpstr>
      <vt:lpstr>Mangal</vt:lpstr>
      <vt:lpstr>Cambria Math</vt:lpstr>
      <vt:lpstr>Nanum Gothic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JIWON</dc:creator>
  <cp:keywords/>
  <dc:description/>
  <cp:lastModifiedBy>hyeongkun</cp:lastModifiedBy>
  <cp:revision>218</cp:revision>
  <dcterms:created xsi:type="dcterms:W3CDTF">2014-12-18T04:01:36Z</dcterms:created>
  <dcterms:modified xsi:type="dcterms:W3CDTF">2017-01-04T08:38:17Z</dcterms:modified>
  <cp:category/>
</cp:coreProperties>
</file>